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5"/>
  </p:notesMasterIdLst>
  <p:sldIdLst>
    <p:sldId id="301" r:id="rId2"/>
    <p:sldId id="337" r:id="rId3"/>
    <p:sldId id="333" r:id="rId4"/>
    <p:sldId id="334" r:id="rId5"/>
    <p:sldId id="325" r:id="rId6"/>
    <p:sldId id="336" r:id="rId7"/>
    <p:sldId id="329" r:id="rId8"/>
    <p:sldId id="331" r:id="rId9"/>
    <p:sldId id="332" r:id="rId10"/>
    <p:sldId id="335" r:id="rId11"/>
    <p:sldId id="338" r:id="rId12"/>
    <p:sldId id="339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52" r:id="rId23"/>
    <p:sldId id="340" r:id="rId24"/>
    <p:sldId id="353" r:id="rId25"/>
    <p:sldId id="354" r:id="rId26"/>
    <p:sldId id="355" r:id="rId27"/>
    <p:sldId id="356" r:id="rId28"/>
    <p:sldId id="357" r:id="rId29"/>
    <p:sldId id="358" r:id="rId30"/>
    <p:sldId id="341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59" r:id="rId42"/>
    <p:sldId id="342" r:id="rId43"/>
    <p:sldId id="317" r:id="rId44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pitchFamily="-84" charset="0"/>
        <a:ea typeface="Heiti SC Light" pitchFamily="-84" charset="-122"/>
        <a:cs typeface="+mn-cs"/>
        <a:sym typeface="Gill Sans" pitchFamily="-84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pitchFamily="-84" charset="0"/>
        <a:ea typeface="Heiti SC Light" pitchFamily="-84" charset="-122"/>
        <a:cs typeface="+mn-cs"/>
        <a:sym typeface="Gill Sans" pitchFamily="-84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pitchFamily="-84" charset="0"/>
        <a:ea typeface="Heiti SC Light" pitchFamily="-84" charset="-122"/>
        <a:cs typeface="+mn-cs"/>
        <a:sym typeface="Gill Sans" pitchFamily="-84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pitchFamily="-84" charset="0"/>
        <a:ea typeface="Heiti SC Light" pitchFamily="-84" charset="-122"/>
        <a:cs typeface="+mn-cs"/>
        <a:sym typeface="Gill Sans" pitchFamily="-84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pitchFamily="-84" charset="0"/>
        <a:ea typeface="Heiti SC Light" pitchFamily="-84" charset="-122"/>
        <a:cs typeface="+mn-cs"/>
        <a:sym typeface="Gill Sans" pitchFamily="-84" charset="0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Gill Sans" pitchFamily="-84" charset="0"/>
        <a:ea typeface="Heiti SC Light" pitchFamily="-84" charset="-122"/>
        <a:cs typeface="+mn-cs"/>
        <a:sym typeface="Gill Sans" pitchFamily="-84" charset="0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Gill Sans" pitchFamily="-84" charset="0"/>
        <a:ea typeface="Heiti SC Light" pitchFamily="-84" charset="-122"/>
        <a:cs typeface="+mn-cs"/>
        <a:sym typeface="Gill Sans" pitchFamily="-84" charset="0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Gill Sans" pitchFamily="-84" charset="0"/>
        <a:ea typeface="Heiti SC Light" pitchFamily="-84" charset="-122"/>
        <a:cs typeface="+mn-cs"/>
        <a:sym typeface="Gill Sans" pitchFamily="-84" charset="0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Gill Sans" pitchFamily="-84" charset="0"/>
        <a:ea typeface="Heiti SC Light" pitchFamily="-84" charset="-122"/>
        <a:cs typeface="+mn-cs"/>
        <a:sym typeface="Gill Sans" pitchFamily="-8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嘉山" initials="李嘉山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39B9"/>
    <a:srgbClr val="FF00FF"/>
    <a:srgbClr val="DD2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18"/>
    <p:restoredTop sz="94483" autoAdjust="0"/>
  </p:normalViewPr>
  <p:slideViewPr>
    <p:cSldViewPr>
      <p:cViewPr varScale="1">
        <p:scale>
          <a:sx n="64" d="100"/>
          <a:sy n="64" d="100"/>
        </p:scale>
        <p:origin x="744" y="19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commentAuthors" Target="commentAuthors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87BB11-1A09-BB40-AD06-3151AB52FE08}" type="doc">
      <dgm:prSet loTypeId="urn:microsoft.com/office/officeart/2005/8/layout/radial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AC91B4-232E-9145-92CC-12B503DDB80A}">
      <dgm:prSet phldrT="[文本]"/>
      <dgm:spPr/>
      <dgm:t>
        <a:bodyPr/>
        <a:lstStyle/>
        <a:p>
          <a:r>
            <a:rPr lang="zh-CN" altLang="en-US" dirty="0" smtClean="0"/>
            <a:t>前端</a:t>
          </a:r>
          <a:endParaRPr lang="zh-CN" altLang="en-US" dirty="0"/>
        </a:p>
      </dgm:t>
    </dgm:pt>
    <dgm:pt modelId="{277A856C-2DC8-AA49-9B07-6834D2A99716}" type="parTrans" cxnId="{538C3D1C-876E-AA43-8C56-F6CC594AD57B}">
      <dgm:prSet/>
      <dgm:spPr/>
      <dgm:t>
        <a:bodyPr/>
        <a:lstStyle/>
        <a:p>
          <a:endParaRPr lang="zh-CN" altLang="en-US"/>
        </a:p>
      </dgm:t>
    </dgm:pt>
    <dgm:pt modelId="{6B19D886-7100-7440-83C1-79FA88FFE42A}" type="sibTrans" cxnId="{538C3D1C-876E-AA43-8C56-F6CC594AD57B}">
      <dgm:prSet/>
      <dgm:spPr/>
      <dgm:t>
        <a:bodyPr/>
        <a:lstStyle/>
        <a:p>
          <a:endParaRPr lang="zh-CN" altLang="en-US"/>
        </a:p>
      </dgm:t>
    </dgm:pt>
    <dgm:pt modelId="{B58F85D0-00D9-324F-A874-BA1652527E54}">
      <dgm:prSet phldrT="[文本]"/>
      <dgm:spPr/>
      <dgm:t>
        <a:bodyPr/>
        <a:lstStyle/>
        <a:p>
          <a:r>
            <a:rPr lang="en-US" altLang="zh-CN" dirty="0" smtClean="0"/>
            <a:t>HTML</a:t>
          </a:r>
          <a:endParaRPr lang="zh-CN" altLang="en-US" dirty="0"/>
        </a:p>
      </dgm:t>
    </dgm:pt>
    <dgm:pt modelId="{3A7CD9D2-C58A-A44C-AECE-D0B2706C4E54}" type="parTrans" cxnId="{E9902D64-DFF8-0E40-A5E2-FE812DB51E2C}">
      <dgm:prSet/>
      <dgm:spPr/>
      <dgm:t>
        <a:bodyPr/>
        <a:lstStyle/>
        <a:p>
          <a:endParaRPr lang="zh-CN" altLang="en-US"/>
        </a:p>
      </dgm:t>
    </dgm:pt>
    <dgm:pt modelId="{78BC67FC-A72E-D34B-B931-C49350BE2468}" type="sibTrans" cxnId="{E9902D64-DFF8-0E40-A5E2-FE812DB51E2C}">
      <dgm:prSet/>
      <dgm:spPr/>
      <dgm:t>
        <a:bodyPr/>
        <a:lstStyle/>
        <a:p>
          <a:endParaRPr lang="zh-CN" altLang="en-US"/>
        </a:p>
      </dgm:t>
    </dgm:pt>
    <dgm:pt modelId="{3A09A000-87F3-8243-915D-6BF756E13D82}">
      <dgm:prSet phldrT="[文本]"/>
      <dgm:spPr/>
      <dgm:t>
        <a:bodyPr/>
        <a:lstStyle/>
        <a:p>
          <a:r>
            <a:rPr lang="en-US" altLang="zh-CN" dirty="0" smtClean="0"/>
            <a:t>CSS</a:t>
          </a:r>
          <a:endParaRPr lang="zh-CN" altLang="en-US" dirty="0"/>
        </a:p>
      </dgm:t>
    </dgm:pt>
    <dgm:pt modelId="{217EDB49-EC6A-764D-B1E4-BBF8805DE92B}" type="parTrans" cxnId="{E8F1AAFD-30D6-7141-B303-942303AFBCB1}">
      <dgm:prSet/>
      <dgm:spPr/>
      <dgm:t>
        <a:bodyPr/>
        <a:lstStyle/>
        <a:p>
          <a:endParaRPr lang="zh-CN" altLang="en-US"/>
        </a:p>
      </dgm:t>
    </dgm:pt>
    <dgm:pt modelId="{A20ED48F-039C-B645-938F-DB9D6A66975A}" type="sibTrans" cxnId="{E8F1AAFD-30D6-7141-B303-942303AFBCB1}">
      <dgm:prSet/>
      <dgm:spPr/>
      <dgm:t>
        <a:bodyPr/>
        <a:lstStyle/>
        <a:p>
          <a:endParaRPr lang="zh-CN" altLang="en-US"/>
        </a:p>
      </dgm:t>
    </dgm:pt>
    <dgm:pt modelId="{2204F47B-FD75-354D-8E54-E29582111CAE}">
      <dgm:prSet phldrT="[文本]"/>
      <dgm:spPr/>
      <dgm:t>
        <a:bodyPr/>
        <a:lstStyle/>
        <a:p>
          <a:r>
            <a:rPr lang="en-US" altLang="zh-CN" dirty="0" smtClean="0"/>
            <a:t>JavaScript</a:t>
          </a:r>
          <a:endParaRPr lang="zh-CN" altLang="en-US" dirty="0"/>
        </a:p>
      </dgm:t>
    </dgm:pt>
    <dgm:pt modelId="{34005CDE-0800-C241-AD3F-C9172261FE4A}" type="parTrans" cxnId="{6FC85A9E-39CF-654B-B35D-B7FF568EE370}">
      <dgm:prSet/>
      <dgm:spPr/>
      <dgm:t>
        <a:bodyPr/>
        <a:lstStyle/>
        <a:p>
          <a:endParaRPr lang="zh-CN" altLang="en-US"/>
        </a:p>
      </dgm:t>
    </dgm:pt>
    <dgm:pt modelId="{6B757623-A636-2E49-873D-42F47B05C9DE}" type="sibTrans" cxnId="{6FC85A9E-39CF-654B-B35D-B7FF568EE370}">
      <dgm:prSet/>
      <dgm:spPr/>
      <dgm:t>
        <a:bodyPr/>
        <a:lstStyle/>
        <a:p>
          <a:endParaRPr lang="zh-CN" altLang="en-US"/>
        </a:p>
      </dgm:t>
    </dgm:pt>
    <dgm:pt modelId="{8128A33D-7793-694E-8FE1-2F86917F5848}" type="pres">
      <dgm:prSet presAssocID="{2B87BB11-1A09-BB40-AD06-3151AB52FE0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65FA27D-3F90-7343-99B5-A512F6F9C965}" type="pres">
      <dgm:prSet presAssocID="{68AC91B4-232E-9145-92CC-12B503DDB80A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18F0C5FD-7226-534A-AC0B-9CD055842FD7}" type="pres">
      <dgm:prSet presAssocID="{B58F85D0-00D9-324F-A874-BA1652527E5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51630E-A77A-9A4B-9F1E-1B3AB35343ED}" type="pres">
      <dgm:prSet presAssocID="{B58F85D0-00D9-324F-A874-BA1652527E54}" presName="dummy" presStyleCnt="0"/>
      <dgm:spPr/>
    </dgm:pt>
    <dgm:pt modelId="{E9A55E6E-0403-0748-A46F-B0D3A293BACD}" type="pres">
      <dgm:prSet presAssocID="{78BC67FC-A72E-D34B-B931-C49350BE246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B26A23C1-771D-9447-BC0F-77627B1F8833}" type="pres">
      <dgm:prSet presAssocID="{3A09A000-87F3-8243-915D-6BF756E13D8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723BE4-5D58-FE41-AEC1-D3D7E2672F7C}" type="pres">
      <dgm:prSet presAssocID="{3A09A000-87F3-8243-915D-6BF756E13D82}" presName="dummy" presStyleCnt="0"/>
      <dgm:spPr/>
    </dgm:pt>
    <dgm:pt modelId="{16C50A96-728A-A340-A0D5-D7B2601DEE25}" type="pres">
      <dgm:prSet presAssocID="{A20ED48F-039C-B645-938F-DB9D6A66975A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920C09F6-F559-104E-B3D3-2081DF116C82}" type="pres">
      <dgm:prSet presAssocID="{2204F47B-FD75-354D-8E54-E29582111CA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C95D1A-FCEF-9649-91EA-27B6F57F2131}" type="pres">
      <dgm:prSet presAssocID="{2204F47B-FD75-354D-8E54-E29582111CAE}" presName="dummy" presStyleCnt="0"/>
      <dgm:spPr/>
    </dgm:pt>
    <dgm:pt modelId="{490E9368-FA75-0740-B1B5-5D2A1505C17A}" type="pres">
      <dgm:prSet presAssocID="{6B757623-A636-2E49-873D-42F47B05C9DE}" presName="sibTrans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7DC2AAB2-3EFA-8149-8F97-EC784CA0E5FE}" type="presOf" srcId="{6B757623-A636-2E49-873D-42F47B05C9DE}" destId="{490E9368-FA75-0740-B1B5-5D2A1505C17A}" srcOrd="0" destOrd="0" presId="urn:microsoft.com/office/officeart/2005/8/layout/radial6"/>
    <dgm:cxn modelId="{E991A94C-E79B-FA45-B7A2-F5C7A53995CD}" type="presOf" srcId="{A20ED48F-039C-B645-938F-DB9D6A66975A}" destId="{16C50A96-728A-A340-A0D5-D7B2601DEE25}" srcOrd="0" destOrd="0" presId="urn:microsoft.com/office/officeart/2005/8/layout/radial6"/>
    <dgm:cxn modelId="{4C37A9D7-4E57-8449-93BE-88343EE40CD3}" type="presOf" srcId="{B58F85D0-00D9-324F-A874-BA1652527E54}" destId="{18F0C5FD-7226-534A-AC0B-9CD055842FD7}" srcOrd="0" destOrd="0" presId="urn:microsoft.com/office/officeart/2005/8/layout/radial6"/>
    <dgm:cxn modelId="{E8F1AAFD-30D6-7141-B303-942303AFBCB1}" srcId="{68AC91B4-232E-9145-92CC-12B503DDB80A}" destId="{3A09A000-87F3-8243-915D-6BF756E13D82}" srcOrd="1" destOrd="0" parTransId="{217EDB49-EC6A-764D-B1E4-BBF8805DE92B}" sibTransId="{A20ED48F-039C-B645-938F-DB9D6A66975A}"/>
    <dgm:cxn modelId="{E9902D64-DFF8-0E40-A5E2-FE812DB51E2C}" srcId="{68AC91B4-232E-9145-92CC-12B503DDB80A}" destId="{B58F85D0-00D9-324F-A874-BA1652527E54}" srcOrd="0" destOrd="0" parTransId="{3A7CD9D2-C58A-A44C-AECE-D0B2706C4E54}" sibTransId="{78BC67FC-A72E-D34B-B931-C49350BE2468}"/>
    <dgm:cxn modelId="{538C3D1C-876E-AA43-8C56-F6CC594AD57B}" srcId="{2B87BB11-1A09-BB40-AD06-3151AB52FE08}" destId="{68AC91B4-232E-9145-92CC-12B503DDB80A}" srcOrd="0" destOrd="0" parTransId="{277A856C-2DC8-AA49-9B07-6834D2A99716}" sibTransId="{6B19D886-7100-7440-83C1-79FA88FFE42A}"/>
    <dgm:cxn modelId="{6FC85A9E-39CF-654B-B35D-B7FF568EE370}" srcId="{68AC91B4-232E-9145-92CC-12B503DDB80A}" destId="{2204F47B-FD75-354D-8E54-E29582111CAE}" srcOrd="2" destOrd="0" parTransId="{34005CDE-0800-C241-AD3F-C9172261FE4A}" sibTransId="{6B757623-A636-2E49-873D-42F47B05C9DE}"/>
    <dgm:cxn modelId="{788BCCEC-ADEE-0045-AF6B-55C895D0927D}" type="presOf" srcId="{2204F47B-FD75-354D-8E54-E29582111CAE}" destId="{920C09F6-F559-104E-B3D3-2081DF116C82}" srcOrd="0" destOrd="0" presId="urn:microsoft.com/office/officeart/2005/8/layout/radial6"/>
    <dgm:cxn modelId="{961C5ADB-BEFF-7B4A-ACE0-F02A2DF27222}" type="presOf" srcId="{2B87BB11-1A09-BB40-AD06-3151AB52FE08}" destId="{8128A33D-7793-694E-8FE1-2F86917F5848}" srcOrd="0" destOrd="0" presId="urn:microsoft.com/office/officeart/2005/8/layout/radial6"/>
    <dgm:cxn modelId="{FE339F1B-FD4E-2043-AEBB-2EF0DF56B9F1}" type="presOf" srcId="{78BC67FC-A72E-D34B-B931-C49350BE2468}" destId="{E9A55E6E-0403-0748-A46F-B0D3A293BACD}" srcOrd="0" destOrd="0" presId="urn:microsoft.com/office/officeart/2005/8/layout/radial6"/>
    <dgm:cxn modelId="{E2F310AA-561A-5D49-B828-D6DFA26940A5}" type="presOf" srcId="{68AC91B4-232E-9145-92CC-12B503DDB80A}" destId="{465FA27D-3F90-7343-99B5-A512F6F9C965}" srcOrd="0" destOrd="0" presId="urn:microsoft.com/office/officeart/2005/8/layout/radial6"/>
    <dgm:cxn modelId="{D35AB257-10BF-9642-A98C-89B2D1D53E45}" type="presOf" srcId="{3A09A000-87F3-8243-915D-6BF756E13D82}" destId="{B26A23C1-771D-9447-BC0F-77627B1F8833}" srcOrd="0" destOrd="0" presId="urn:microsoft.com/office/officeart/2005/8/layout/radial6"/>
    <dgm:cxn modelId="{1339A60B-B055-5C48-8E9F-EFE42A9F0602}" type="presParOf" srcId="{8128A33D-7793-694E-8FE1-2F86917F5848}" destId="{465FA27D-3F90-7343-99B5-A512F6F9C965}" srcOrd="0" destOrd="0" presId="urn:microsoft.com/office/officeart/2005/8/layout/radial6"/>
    <dgm:cxn modelId="{D6EF635C-379E-6144-A784-550B119C6FBE}" type="presParOf" srcId="{8128A33D-7793-694E-8FE1-2F86917F5848}" destId="{18F0C5FD-7226-534A-AC0B-9CD055842FD7}" srcOrd="1" destOrd="0" presId="urn:microsoft.com/office/officeart/2005/8/layout/radial6"/>
    <dgm:cxn modelId="{D3E6FEE5-CAB4-9742-B04A-762E8D904AA9}" type="presParOf" srcId="{8128A33D-7793-694E-8FE1-2F86917F5848}" destId="{3D51630E-A77A-9A4B-9F1E-1B3AB35343ED}" srcOrd="2" destOrd="0" presId="urn:microsoft.com/office/officeart/2005/8/layout/radial6"/>
    <dgm:cxn modelId="{87C437B8-1A43-4F4B-BD43-B3AEA7EB2984}" type="presParOf" srcId="{8128A33D-7793-694E-8FE1-2F86917F5848}" destId="{E9A55E6E-0403-0748-A46F-B0D3A293BACD}" srcOrd="3" destOrd="0" presId="urn:microsoft.com/office/officeart/2005/8/layout/radial6"/>
    <dgm:cxn modelId="{A3F2C03D-DBDB-0C44-8186-C2C49940DD0C}" type="presParOf" srcId="{8128A33D-7793-694E-8FE1-2F86917F5848}" destId="{B26A23C1-771D-9447-BC0F-77627B1F8833}" srcOrd="4" destOrd="0" presId="urn:microsoft.com/office/officeart/2005/8/layout/radial6"/>
    <dgm:cxn modelId="{CFA1DF69-8BDA-324A-87FB-48E251548DC7}" type="presParOf" srcId="{8128A33D-7793-694E-8FE1-2F86917F5848}" destId="{CB723BE4-5D58-FE41-AEC1-D3D7E2672F7C}" srcOrd="5" destOrd="0" presId="urn:microsoft.com/office/officeart/2005/8/layout/radial6"/>
    <dgm:cxn modelId="{52C8140F-991B-114C-804E-4A3783245411}" type="presParOf" srcId="{8128A33D-7793-694E-8FE1-2F86917F5848}" destId="{16C50A96-728A-A340-A0D5-D7B2601DEE25}" srcOrd="6" destOrd="0" presId="urn:microsoft.com/office/officeart/2005/8/layout/radial6"/>
    <dgm:cxn modelId="{B8A72EC8-8783-0749-A6E5-2EE0F1EFD623}" type="presParOf" srcId="{8128A33D-7793-694E-8FE1-2F86917F5848}" destId="{920C09F6-F559-104E-B3D3-2081DF116C82}" srcOrd="7" destOrd="0" presId="urn:microsoft.com/office/officeart/2005/8/layout/radial6"/>
    <dgm:cxn modelId="{25092602-EA13-9B44-87DF-81EFD5C97112}" type="presParOf" srcId="{8128A33D-7793-694E-8FE1-2F86917F5848}" destId="{B9C95D1A-FCEF-9649-91EA-27B6F57F2131}" srcOrd="8" destOrd="0" presId="urn:microsoft.com/office/officeart/2005/8/layout/radial6"/>
    <dgm:cxn modelId="{C2173981-C15F-2B46-82F7-DF4583CEB7E1}" type="presParOf" srcId="{8128A33D-7793-694E-8FE1-2F86917F5848}" destId="{490E9368-FA75-0740-B1B5-5D2A1505C17A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0E9368-FA75-0740-B1B5-5D2A1505C17A}">
      <dsp:nvSpPr>
        <dsp:cNvPr id="0" name=""/>
        <dsp:cNvSpPr/>
      </dsp:nvSpPr>
      <dsp:spPr>
        <a:xfrm>
          <a:off x="1891269" y="525364"/>
          <a:ext cx="3504722" cy="3504722"/>
        </a:xfrm>
        <a:prstGeom prst="blockArc">
          <a:avLst>
            <a:gd name="adj1" fmla="val 9000000"/>
            <a:gd name="adj2" fmla="val 16200000"/>
            <a:gd name="adj3" fmla="val 4636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C50A96-728A-A340-A0D5-D7B2601DEE25}">
      <dsp:nvSpPr>
        <dsp:cNvPr id="0" name=""/>
        <dsp:cNvSpPr/>
      </dsp:nvSpPr>
      <dsp:spPr>
        <a:xfrm>
          <a:off x="1891269" y="525364"/>
          <a:ext cx="3504722" cy="3504722"/>
        </a:xfrm>
        <a:prstGeom prst="blockArc">
          <a:avLst>
            <a:gd name="adj1" fmla="val 1800000"/>
            <a:gd name="adj2" fmla="val 9000000"/>
            <a:gd name="adj3" fmla="val 4636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A55E6E-0403-0748-A46F-B0D3A293BACD}">
      <dsp:nvSpPr>
        <dsp:cNvPr id="0" name=""/>
        <dsp:cNvSpPr/>
      </dsp:nvSpPr>
      <dsp:spPr>
        <a:xfrm>
          <a:off x="1891269" y="525364"/>
          <a:ext cx="3504722" cy="3504722"/>
        </a:xfrm>
        <a:prstGeom prst="blockArc">
          <a:avLst>
            <a:gd name="adj1" fmla="val 16200000"/>
            <a:gd name="adj2" fmla="val 1800000"/>
            <a:gd name="adj3" fmla="val 4636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5FA27D-3F90-7343-99B5-A512F6F9C965}">
      <dsp:nvSpPr>
        <dsp:cNvPr id="0" name=""/>
        <dsp:cNvSpPr/>
      </dsp:nvSpPr>
      <dsp:spPr>
        <a:xfrm>
          <a:off x="2837691" y="1471785"/>
          <a:ext cx="1611879" cy="161187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/>
            <a:t>前端</a:t>
          </a:r>
          <a:endParaRPr lang="zh-CN" altLang="en-US" sz="4000" kern="1200" dirty="0"/>
        </a:p>
      </dsp:txBody>
      <dsp:txXfrm>
        <a:off x="3073745" y="1707839"/>
        <a:ext cx="1139771" cy="1139771"/>
      </dsp:txXfrm>
    </dsp:sp>
    <dsp:sp modelId="{18F0C5FD-7226-534A-AC0B-9CD055842FD7}">
      <dsp:nvSpPr>
        <dsp:cNvPr id="0" name=""/>
        <dsp:cNvSpPr/>
      </dsp:nvSpPr>
      <dsp:spPr>
        <a:xfrm>
          <a:off x="3079473" y="1826"/>
          <a:ext cx="1128315" cy="112831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HTML</a:t>
          </a:r>
          <a:endParaRPr lang="zh-CN" altLang="en-US" sz="1500" kern="1200" dirty="0"/>
        </a:p>
      </dsp:txBody>
      <dsp:txXfrm>
        <a:off x="3244711" y="167064"/>
        <a:ext cx="797839" cy="797839"/>
      </dsp:txXfrm>
    </dsp:sp>
    <dsp:sp modelId="{B26A23C1-771D-9447-BC0F-77627B1F8833}">
      <dsp:nvSpPr>
        <dsp:cNvPr id="0" name=""/>
        <dsp:cNvSpPr/>
      </dsp:nvSpPr>
      <dsp:spPr>
        <a:xfrm>
          <a:off x="4561884" y="2569438"/>
          <a:ext cx="1128315" cy="112831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CSS</a:t>
          </a:r>
          <a:endParaRPr lang="zh-CN" altLang="en-US" sz="1500" kern="1200" dirty="0"/>
        </a:p>
      </dsp:txBody>
      <dsp:txXfrm>
        <a:off x="4727122" y="2734676"/>
        <a:ext cx="797839" cy="797839"/>
      </dsp:txXfrm>
    </dsp:sp>
    <dsp:sp modelId="{920C09F6-F559-104E-B3D3-2081DF116C82}">
      <dsp:nvSpPr>
        <dsp:cNvPr id="0" name=""/>
        <dsp:cNvSpPr/>
      </dsp:nvSpPr>
      <dsp:spPr>
        <a:xfrm>
          <a:off x="1597061" y="2569438"/>
          <a:ext cx="1128315" cy="112831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JavaScript</a:t>
          </a:r>
          <a:endParaRPr lang="zh-CN" altLang="en-US" sz="1500" kern="1200" dirty="0"/>
        </a:p>
      </dsp:txBody>
      <dsp:txXfrm>
        <a:off x="1762299" y="2734676"/>
        <a:ext cx="797839" cy="7978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6689E-89CD-4266-BA1E-F5F2B32F0BD7}" type="datetimeFigureOut">
              <a:rPr lang="zh-CN" altLang="en-US" smtClean="0"/>
              <a:t>16/9/29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A52C8-B77B-4A21-A915-E7FFA2C78D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352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181E42C-D79B-4BA8-A503-7577BA454052}" type="slidenum">
              <a:rPr/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宋体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25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181E42C-D79B-4BA8-A503-7577BA454052}" type="slidenum">
              <a:rPr/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宋体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96727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181E42C-D79B-4BA8-A503-7577BA454052}" type="slidenum">
              <a:rPr/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宋体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77157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181E42C-D79B-4BA8-A503-7577BA454052}" type="slidenum">
              <a:rPr/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宋体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27515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27113" y="5596880"/>
            <a:ext cx="11053762" cy="841598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661462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7629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18600" y="1638300"/>
            <a:ext cx="2616200" cy="45212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270000" y="1638300"/>
            <a:ext cx="7696200" cy="4521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61457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xfrm>
            <a:off x="9320107" y="9103360"/>
            <a:ext cx="3034453" cy="906724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312048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24"/>
          <p:cNvSpPr>
            <a:spLocks noGrp="1"/>
          </p:cNvSpPr>
          <p:nvPr>
            <p:ph type="title"/>
          </p:nvPr>
        </p:nvSpPr>
        <p:spPr>
          <a:xfrm>
            <a:off x="218827" y="196280"/>
            <a:ext cx="10388029" cy="741859"/>
          </a:xfrm>
          <a:prstGeom prst="rect">
            <a:avLst/>
          </a:prstGeom>
        </p:spPr>
        <p:txBody>
          <a:bodyPr vert="horz"/>
          <a:lstStyle>
            <a:lvl1pPr algn="l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606212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286741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70000" y="5029200"/>
            <a:ext cx="5156200" cy="11303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78600" y="5029200"/>
            <a:ext cx="5156200" cy="11303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90269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335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08221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25406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686526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9497946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57" r:id="rId1"/>
    <p:sldLayoutId id="2147484158" r:id="rId2"/>
    <p:sldLayoutId id="2147484159" r:id="rId3"/>
    <p:sldLayoutId id="2147484160" r:id="rId4"/>
    <p:sldLayoutId id="2147484161" r:id="rId5"/>
    <p:sldLayoutId id="2147484162" r:id="rId6"/>
    <p:sldLayoutId id="2147484163" r:id="rId7"/>
    <p:sldLayoutId id="2147484164" r:id="rId8"/>
    <p:sldLayoutId id="2147484165" r:id="rId9"/>
    <p:sldLayoutId id="2147484166" r:id="rId10"/>
    <p:sldLayoutId id="2147484167" r:id="rId11"/>
    <p:sldLayoutId id="2147484168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8400">
          <a:solidFill>
            <a:schemeClr val="tx1"/>
          </a:solidFill>
          <a:latin typeface="+mj-lt"/>
          <a:ea typeface="+mj-ea"/>
          <a:cs typeface="+mj-cs"/>
          <a:sym typeface="Gill Sans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itchFamily="-8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kumimoji="1" sz="3600">
          <a:solidFill>
            <a:schemeClr val="tx1"/>
          </a:solidFill>
          <a:latin typeface="+mn-lt"/>
          <a:ea typeface="+mn-ea"/>
          <a:cs typeface="+mn-cs"/>
          <a:sym typeface="Gill Sans" pitchFamily="-84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kumimoji="1" sz="3600">
          <a:solidFill>
            <a:schemeClr val="tx1"/>
          </a:solidFill>
          <a:latin typeface="+mn-lt"/>
          <a:ea typeface="+mn-ea"/>
          <a:cs typeface="+mn-cs"/>
          <a:sym typeface="Gill Sans" pitchFamily="-84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kumimoji="1" sz="3600">
          <a:solidFill>
            <a:schemeClr val="tx1"/>
          </a:solidFill>
          <a:latin typeface="+mn-lt"/>
          <a:ea typeface="+mn-ea"/>
          <a:cs typeface="+mn-cs"/>
          <a:sym typeface="Gill Sans" pitchFamily="-84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kumimoji="1" sz="3600">
          <a:solidFill>
            <a:schemeClr val="tx1"/>
          </a:solidFill>
          <a:latin typeface="+mn-lt"/>
          <a:ea typeface="+mn-ea"/>
          <a:cs typeface="+mn-cs"/>
          <a:sym typeface="Gill Sans" pitchFamily="-84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kumimoji="1" sz="3600">
          <a:solidFill>
            <a:schemeClr val="tx1"/>
          </a:solidFill>
          <a:latin typeface="+mn-lt"/>
          <a:ea typeface="+mn-ea"/>
          <a:cs typeface="+mn-cs"/>
          <a:sym typeface="Gill Sans" pitchFamily="-8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hyperlink" Target="http://101.200.215.114:8080/iphone-deamon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4054128" y="8189168"/>
            <a:ext cx="4392488" cy="57606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420416"/>
            <a:ext cx="13004800" cy="64807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261" tIns="73129" rIns="146261" bIns="73129" anchor="ctr"/>
          <a:lstStyle/>
          <a:p>
            <a:pPr algn="ctr">
              <a:defRPr/>
            </a:pPr>
            <a:endParaRPr lang="zh-CN" altLang="en-US" sz="227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0565" y="3603131"/>
            <a:ext cx="11953328" cy="841599"/>
          </a:xfrm>
        </p:spPr>
        <p:txBody>
          <a:bodyPr anchor="ctr"/>
          <a:lstStyle/>
          <a:p>
            <a:r>
              <a:rPr lang="zh-CN" altLang="en-US" sz="720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前端</a:t>
            </a:r>
            <a:r>
              <a:rPr lang="zh-CN" altLang="en-US" sz="72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开发</a:t>
            </a:r>
            <a:r>
              <a:rPr lang="zh-CN" altLang="en-US" sz="72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培训－</a:t>
            </a:r>
            <a:r>
              <a:rPr lang="en-US" altLang="zh-CN" sz="72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1</a:t>
            </a:r>
            <a:endParaRPr lang="zh-CN" altLang="en-US" sz="4800" dirty="0"/>
          </a:p>
        </p:txBody>
      </p:sp>
      <p:sp>
        <p:nvSpPr>
          <p:cNvPr id="2" name="文本框 1"/>
          <p:cNvSpPr txBox="1"/>
          <p:nvPr/>
        </p:nvSpPr>
        <p:spPr>
          <a:xfrm>
            <a:off x="5873232" y="5308848"/>
            <a:ext cx="110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郭阳</a:t>
            </a:r>
            <a:endParaRPr kumimoji="1" lang="zh-CN" altLang="en-US" sz="3600" dirty="0">
              <a:solidFill>
                <a:schemeClr val="bg1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4366259"/>
      </p:ext>
    </p:extLst>
  </p:cSld>
  <p:clrMapOvr>
    <a:masterClrMapping/>
  </p:clrMapOvr>
  <p:transition advTm="4154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1"/>
          <p:cNvSpPr/>
          <p:nvPr/>
        </p:nvSpPr>
        <p:spPr>
          <a:xfrm>
            <a:off x="5563167" y="12104070"/>
            <a:ext cx="516215" cy="693122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72255" tIns="72255" rIns="72255" bIns="72255" anchor="ctr" anchorCtr="0" compatLnSpc="1">
            <a:spAutoFit/>
          </a:bodyPr>
          <a:lstStyle/>
          <a:p>
            <a:pPr algn="l" defTabSz="1300460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zh-CN" sz="3556">
                <a:latin typeface="微软雅黑" pitchFamily="34" charset="-122"/>
                <a:ea typeface="微软雅黑" pitchFamily="34" charset="-122"/>
                <a:cs typeface="Heiti SC Light"/>
              </a:rPr>
              <a:t>…</a:t>
            </a:r>
          </a:p>
        </p:txBody>
      </p:sp>
      <p:sp>
        <p:nvSpPr>
          <p:cNvPr id="25" name="矩形 3"/>
          <p:cNvSpPr/>
          <p:nvPr/>
        </p:nvSpPr>
        <p:spPr>
          <a:xfrm>
            <a:off x="-7118" y="1780456"/>
            <a:ext cx="13004801" cy="5616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261" tIns="73129" rIns="146261" bIns="73129" anchor="ctr"/>
          <a:lstStyle/>
          <a:p>
            <a:pPr algn="ctr">
              <a:defRPr/>
            </a:pPr>
            <a:endParaRPr lang="zh-CN" altLang="en-US" sz="227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6" name="图片 2" descr="iblrak00648723.jpg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4"/>
          <a:stretch>
            <a:fillRect/>
          </a:stretch>
        </p:blipFill>
        <p:spPr bwMode="auto">
          <a:xfrm>
            <a:off x="2" y="2535240"/>
            <a:ext cx="7014455" cy="421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7438504" y="3365205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环境搭建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标题 1"/>
          <p:cNvSpPr>
            <a:spLocks noGrp="1"/>
          </p:cNvSpPr>
          <p:nvPr>
            <p:ph type="title"/>
          </p:nvPr>
        </p:nvSpPr>
        <p:spPr>
          <a:xfrm>
            <a:off x="557275" y="3469719"/>
            <a:ext cx="5899908" cy="2341539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zh-CN" altLang="en-US" sz="7680" dirty="0" smtClean="0">
                <a:solidFill>
                  <a:srgbClr val="0070C0"/>
                </a:solidFill>
              </a:rPr>
              <a:t>目录</a:t>
            </a:r>
            <a:r>
              <a:rPr lang="en-US" altLang="zh-CN" sz="4551" dirty="0">
                <a:solidFill>
                  <a:srgbClr val="0070C0"/>
                </a:solidFill>
              </a:rPr>
              <a:t/>
            </a:r>
            <a:br>
              <a:rPr lang="en-US" altLang="zh-CN" sz="4551" dirty="0">
                <a:solidFill>
                  <a:srgbClr val="0070C0"/>
                </a:solidFill>
              </a:rPr>
            </a:br>
            <a:r>
              <a:rPr lang="zh-CN" altLang="en-US" sz="4551" dirty="0">
                <a:solidFill>
                  <a:srgbClr val="0070C0"/>
                </a:solidFill>
              </a:rPr>
              <a:t> </a:t>
            </a:r>
            <a:r>
              <a:rPr lang="en-US" altLang="zh-CN" b="0" dirty="0" smtClean="0">
                <a:solidFill>
                  <a:srgbClr val="0070C0"/>
                </a:solidFill>
                <a:latin typeface="Impact" pitchFamily="34" charset="0"/>
              </a:rPr>
              <a:t>CONTENTS</a:t>
            </a:r>
            <a:endParaRPr lang="zh-CN" altLang="en-US" b="0" dirty="0">
              <a:solidFill>
                <a:srgbClr val="0070C0"/>
              </a:solidFill>
              <a:latin typeface="Impact" pitchFamily="34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431467" y="4589341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开发基础</a:t>
            </a:r>
            <a:endParaRPr lang="en-US" altLang="zh-CN" sz="3413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7438504" y="2248795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能做什么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7431467" y="5884912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其他资源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705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625938445"/>
              </p:ext>
            </p:extLst>
          </p:nvPr>
        </p:nvGraphicFramePr>
        <p:xfrm>
          <a:off x="6718424" y="1060376"/>
          <a:ext cx="7287262" cy="4258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65696" y="1060376"/>
            <a:ext cx="79208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HTML</a:t>
            </a:r>
            <a:endParaRPr kumimoji="1" lang="zh-CN" altLang="en-US" sz="2800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超文本</a:t>
            </a:r>
            <a:r>
              <a:rPr lang="zh-CN" altLang="en-US" sz="2800" dirty="0">
                <a:latin typeface="STSong" charset="-122"/>
                <a:ea typeface="STSong" charset="-122"/>
                <a:cs typeface="STSong" charset="-122"/>
              </a:rPr>
              <a:t>标记</a:t>
            </a:r>
            <a:r>
              <a:rPr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语言，用来描述页面的基本结构</a:t>
            </a:r>
            <a:endParaRPr kumimoji="1" lang="zh-CN" altLang="en-US" sz="2800" dirty="0" smtClean="0">
              <a:latin typeface="STSong" charset="-122"/>
              <a:ea typeface="STSong" charset="-122"/>
              <a:cs typeface="STSong" charset="-122"/>
            </a:endParaRPr>
          </a:p>
          <a:p>
            <a:pPr marL="571500" indent="-5715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CSS</a:t>
            </a:r>
            <a:endParaRPr kumimoji="1" lang="zh-CN" altLang="en-US" sz="2800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级</a:t>
            </a:r>
            <a:r>
              <a:rPr lang="zh-CN" altLang="en-US" sz="2800" dirty="0">
                <a:latin typeface="STSong" charset="-122"/>
                <a:ea typeface="STSong" charset="-122"/>
                <a:cs typeface="STSong" charset="-122"/>
              </a:rPr>
              <a:t>联样</a:t>
            </a:r>
            <a:r>
              <a:rPr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式表，俗称“样式”，用来控制页面的外观</a:t>
            </a:r>
            <a:endParaRPr kumimoji="1" lang="zh-CN" altLang="en-US" sz="2800" dirty="0" smtClean="0">
              <a:latin typeface="STSong" charset="-122"/>
              <a:ea typeface="STSong" charset="-122"/>
              <a:cs typeface="STSong" charset="-122"/>
            </a:endParaRPr>
          </a:p>
          <a:p>
            <a:pPr marL="571500" indent="-5715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JavaScript</a:t>
            </a:r>
            <a:endParaRPr kumimoji="1" lang="zh-CN" altLang="en-US" sz="2800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脚本语言，用来控制页面的逻辑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768" y="6095640"/>
            <a:ext cx="2374776" cy="31081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4208" y="6244952"/>
            <a:ext cx="2344477" cy="25038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272256" y="5926629"/>
            <a:ext cx="7232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走</a:t>
            </a:r>
          </a:p>
        </p:txBody>
      </p:sp>
      <p:sp>
        <p:nvSpPr>
          <p:cNvPr id="10" name="矩形 9"/>
          <p:cNvSpPr/>
          <p:nvPr/>
        </p:nvSpPr>
        <p:spPr>
          <a:xfrm>
            <a:off x="9166696" y="6934741"/>
            <a:ext cx="8138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/>
              <a:t>跑</a:t>
            </a:r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238704" y="7954560"/>
            <a:ext cx="7232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跳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1389088" y="5249959"/>
            <a:ext cx="1224136" cy="584651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41547" y="5289684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HTML</a:t>
            </a:r>
            <a:endParaRPr kumimoji="1" lang="zh-CN" altLang="en-US" sz="2800" dirty="0" smtClean="0">
              <a:solidFill>
                <a:schemeClr val="bg1"/>
              </a:solidFill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5278264" y="5300261"/>
            <a:ext cx="1224136" cy="584651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505450" y="5343469"/>
            <a:ext cx="769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CSS</a:t>
            </a:r>
            <a:endParaRPr kumimoji="1" lang="zh-CN" altLang="en-US" sz="2800" dirty="0" smtClean="0">
              <a:solidFill>
                <a:schemeClr val="bg1"/>
              </a:solidFill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8961535" y="5308848"/>
            <a:ext cx="1224136" cy="584651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369054" y="5299849"/>
            <a:ext cx="439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JS</a:t>
            </a:r>
            <a:endParaRPr kumimoji="1" lang="zh-CN" alt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196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HTML</a:t>
            </a:r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sp>
        <p:nvSpPr>
          <p:cNvPr id="18" name="矩形 17"/>
          <p:cNvSpPr/>
          <p:nvPr/>
        </p:nvSpPr>
        <p:spPr>
          <a:xfrm>
            <a:off x="7102175" y="1035299"/>
            <a:ext cx="5926336" cy="60016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一个简单的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html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文档：</a:t>
            </a:r>
            <a:endParaRPr kumimoji="1" lang="en-US" altLang="zh-CN" sz="2400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&lt;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html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&gt;</a:t>
            </a:r>
            <a:endParaRPr kumimoji="1" lang="zh-CN" altLang="en-US" sz="3200" i="1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32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&lt;head&gt;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&lt;/head&gt;</a:t>
            </a:r>
            <a:endParaRPr kumimoji="1" lang="en-US" altLang="zh-CN" sz="3200" i="1" dirty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	&lt;body&gt;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		Hello World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	&lt;/body&gt;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&lt;/html&gt;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9594" y="988368"/>
            <a:ext cx="7294934" cy="752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dirty="0" smtClean="0"/>
              <a:t>树状结构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dirty="0" smtClean="0"/>
              <a:t>便签组成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成对出现 ：</a:t>
            </a: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&lt;body&gt;&lt;/body&gt;</a:t>
            </a:r>
            <a:endParaRPr kumimoji="1" lang="zh-CN" altLang="en-US" sz="2800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头标签</a:t>
            </a: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 : &lt;body&gt;</a:t>
            </a:r>
            <a:endParaRPr kumimoji="1" lang="zh-CN" altLang="en-US" sz="2800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尾标记</a:t>
            </a: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 : &lt;/body&gt;</a:t>
            </a:r>
            <a:endParaRPr kumimoji="1" lang="zh-CN" altLang="en-US" sz="2800" dirty="0">
              <a:latin typeface="STSong" charset="-122"/>
              <a:ea typeface="STSong" charset="-122"/>
              <a:cs typeface="STSong" charset="-122"/>
            </a:endParaRPr>
          </a:p>
          <a:p>
            <a:pPr marL="571500" indent="-571500" algn="l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dirty="0" smtClean="0"/>
              <a:t>页面结构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html : 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代表一个页面</a:t>
            </a:r>
            <a:endParaRPr kumimoji="1" lang="en-US" altLang="zh-CN" sz="2800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head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: 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页面头部分</a:t>
            </a:r>
            <a:endParaRPr kumimoji="1" lang="en-US" altLang="zh-CN" sz="2800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2800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body</a:t>
            </a:r>
            <a:r>
              <a:rPr kumimoji="1" lang="zh-CN" altLang="en-US" sz="2800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2800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: </a:t>
            </a:r>
            <a:r>
              <a:rPr kumimoji="1" lang="zh-CN" altLang="en-US" sz="2800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页面内容部分</a:t>
            </a:r>
            <a:endParaRPr kumimoji="1" lang="zh-CN" altLang="en-US" dirty="0" smtClean="0"/>
          </a:p>
          <a:p>
            <a:pPr algn="l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1084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HTML</a:t>
            </a:r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sp>
        <p:nvSpPr>
          <p:cNvPr id="18" name="矩形 17"/>
          <p:cNvSpPr/>
          <p:nvPr/>
        </p:nvSpPr>
        <p:spPr>
          <a:xfrm>
            <a:off x="388658" y="1017050"/>
            <a:ext cx="4444732" cy="5170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一个简单的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html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文档：</a:t>
            </a:r>
            <a:endParaRPr kumimoji="1" lang="en-US" altLang="zh-CN" sz="2400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&lt;</a:t>
            </a:r>
            <a:r>
              <a:rPr kumimoji="1" lang="en-US" altLang="zh-CN" sz="2800" i="1" dirty="0">
                <a:latin typeface="STSong" charset="-122"/>
                <a:ea typeface="STSong" charset="-122"/>
                <a:cs typeface="STSong" charset="-122"/>
              </a:rPr>
              <a:t>html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&gt;</a:t>
            </a:r>
            <a:endParaRPr kumimoji="1" lang="zh-CN" altLang="en-US" sz="2800" i="1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28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&lt;head&gt;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28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&lt;/head&gt;</a:t>
            </a:r>
            <a:endParaRPr kumimoji="1" lang="en-US" altLang="zh-CN" sz="2800" i="1" dirty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2800" i="1" dirty="0">
                <a:latin typeface="STSong" charset="-122"/>
                <a:ea typeface="STSong" charset="-122"/>
                <a:cs typeface="STSong" charset="-122"/>
              </a:rPr>
              <a:t>	&lt;body&gt;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2800" i="1" dirty="0">
                <a:latin typeface="STSong" charset="-122"/>
                <a:ea typeface="STSong" charset="-122"/>
                <a:cs typeface="STSong" charset="-122"/>
              </a:rPr>
              <a:t>		Hello World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2800" i="1" dirty="0">
                <a:latin typeface="STSong" charset="-122"/>
                <a:ea typeface="STSong" charset="-122"/>
                <a:cs typeface="STSong" charset="-122"/>
              </a:rPr>
              <a:t>	&lt;/body&gt;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2800" i="1" dirty="0">
                <a:latin typeface="STSong" charset="-122"/>
                <a:ea typeface="STSong" charset="-122"/>
                <a:cs typeface="STSong" charset="-122"/>
              </a:rPr>
              <a:t>&lt;/html&gt;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526" y="3004592"/>
            <a:ext cx="889000" cy="88900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 bwMode="auto">
          <a:xfrm>
            <a:off x="5079118" y="3206776"/>
            <a:ext cx="978408" cy="484632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78348" y="1996480"/>
            <a:ext cx="4444732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文档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DOM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节点树：</a:t>
            </a:r>
            <a:endParaRPr kumimoji="1" lang="en-US" altLang="zh-CN" sz="2400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Element : html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2400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Element : head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2400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Element : body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2400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	Element : text</a:t>
            </a:r>
          </a:p>
        </p:txBody>
      </p:sp>
      <p:sp>
        <p:nvSpPr>
          <p:cNvPr id="9" name="右箭头 8"/>
          <p:cNvSpPr/>
          <p:nvPr/>
        </p:nvSpPr>
        <p:spPr bwMode="auto">
          <a:xfrm>
            <a:off x="7023334" y="3206776"/>
            <a:ext cx="978408" cy="484632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56140" y="6028928"/>
            <a:ext cx="12618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文本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888588" y="6028928"/>
            <a:ext cx="12618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解析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598744" y="6028928"/>
            <a:ext cx="12618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对象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62271" y="7060555"/>
            <a:ext cx="124795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3600" b="1" dirty="0" smtClean="0">
                <a:latin typeface="STSong" charset="-122"/>
                <a:ea typeface="STSong" charset="-122"/>
                <a:cs typeface="STSong" charset="-122"/>
              </a:rPr>
              <a:t>html</a:t>
            </a:r>
            <a:r>
              <a:rPr kumimoji="1" lang="zh-CN" altLang="en-US" sz="3600" b="1" dirty="0" smtClean="0">
                <a:latin typeface="STSong" charset="-122"/>
                <a:ea typeface="STSong" charset="-122"/>
                <a:cs typeface="STSong" charset="-122"/>
              </a:rPr>
              <a:t>、</a:t>
            </a:r>
            <a:r>
              <a:rPr kumimoji="1" lang="en-US" altLang="zh-CN" sz="3600" b="1" dirty="0" smtClean="0">
                <a:latin typeface="STSong" charset="-122"/>
                <a:ea typeface="STSong" charset="-122"/>
                <a:cs typeface="STSong" charset="-122"/>
              </a:rPr>
              <a:t>head</a:t>
            </a:r>
            <a:r>
              <a:rPr kumimoji="1" lang="zh-CN" altLang="en-US" sz="3600" b="1" dirty="0" smtClean="0">
                <a:latin typeface="STSong" charset="-122"/>
                <a:ea typeface="STSong" charset="-122"/>
                <a:cs typeface="STSong" charset="-122"/>
              </a:rPr>
              <a:t>、</a:t>
            </a:r>
            <a:r>
              <a:rPr kumimoji="1" lang="en-US" altLang="zh-CN" sz="3600" b="1" dirty="0" smtClean="0">
                <a:latin typeface="STSong" charset="-122"/>
                <a:ea typeface="STSong" charset="-122"/>
                <a:cs typeface="STSong" charset="-122"/>
              </a:rPr>
              <a:t>body</a:t>
            </a:r>
            <a:r>
              <a:rPr kumimoji="1" lang="zh-CN" altLang="en-US" sz="3600" b="1" dirty="0" smtClean="0">
                <a:latin typeface="STSong" charset="-122"/>
                <a:ea typeface="STSong" charset="-122"/>
                <a:cs typeface="STSong" charset="-122"/>
              </a:rPr>
              <a:t>都称为元素（</a:t>
            </a:r>
            <a:r>
              <a:rPr kumimoji="1" lang="en-US" altLang="zh-CN" sz="3600" b="1" dirty="0" smtClean="0">
                <a:latin typeface="STSong" charset="-122"/>
                <a:ea typeface="STSong" charset="-122"/>
                <a:cs typeface="STSong" charset="-122"/>
              </a:rPr>
              <a:t>Element</a:t>
            </a:r>
            <a:r>
              <a:rPr kumimoji="1" lang="zh-CN" altLang="en-US" sz="3600" b="1" dirty="0" smtClean="0">
                <a:latin typeface="STSong" charset="-122"/>
                <a:ea typeface="STSong" charset="-122"/>
                <a:cs typeface="STSong" charset="-122"/>
              </a:rPr>
              <a:t>），除此之外还有</a:t>
            </a:r>
            <a:r>
              <a:rPr kumimoji="1" lang="en-US" altLang="zh-CN" sz="3600" b="1" dirty="0" smtClean="0"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zh-CN" altLang="en-US" sz="3600" b="1" dirty="0">
                <a:latin typeface="STSong" charset="-122"/>
                <a:ea typeface="STSong" charset="-122"/>
                <a:cs typeface="STSong" charset="-122"/>
              </a:rPr>
              <a:t>、</a:t>
            </a:r>
            <a:r>
              <a:rPr kumimoji="1" lang="en-US" altLang="zh-CN" sz="3600" b="1" dirty="0" smtClean="0">
                <a:latin typeface="STSong" charset="-122"/>
                <a:ea typeface="STSong" charset="-122"/>
                <a:cs typeface="STSong" charset="-122"/>
              </a:rPr>
              <a:t>a</a:t>
            </a:r>
            <a:r>
              <a:rPr kumimoji="1" lang="zh-CN" altLang="en-US" sz="3600" b="1" dirty="0">
                <a:latin typeface="STSong" charset="-122"/>
                <a:ea typeface="STSong" charset="-122"/>
                <a:cs typeface="STSong" charset="-122"/>
              </a:rPr>
              <a:t>、</a:t>
            </a:r>
            <a:r>
              <a:rPr kumimoji="1" lang="en-US" altLang="zh-CN" sz="3600" b="1" dirty="0" err="1" smtClean="0">
                <a:latin typeface="STSong" charset="-122"/>
                <a:ea typeface="STSong" charset="-122"/>
                <a:cs typeface="STSong" charset="-122"/>
              </a:rPr>
              <a:t>img</a:t>
            </a:r>
            <a:r>
              <a:rPr kumimoji="1" lang="zh-CN" altLang="en-US" sz="3600" b="1" dirty="0">
                <a:latin typeface="STSong" charset="-122"/>
                <a:ea typeface="STSong" charset="-122"/>
                <a:cs typeface="STSong" charset="-122"/>
              </a:rPr>
              <a:t>、</a:t>
            </a:r>
            <a:r>
              <a:rPr kumimoji="1" lang="en-US" altLang="zh-CN" sz="3600" b="1" dirty="0" smtClean="0">
                <a:latin typeface="STSong" charset="-122"/>
                <a:ea typeface="STSong" charset="-122"/>
                <a:cs typeface="STSong" charset="-122"/>
              </a:rPr>
              <a:t>p</a:t>
            </a:r>
            <a:r>
              <a:rPr kumimoji="1" lang="zh-CN" altLang="en-US" sz="3600" b="1" dirty="0">
                <a:latin typeface="STSong" charset="-122"/>
                <a:ea typeface="STSong" charset="-122"/>
                <a:cs typeface="STSong" charset="-122"/>
              </a:rPr>
              <a:t>、</a:t>
            </a:r>
            <a:r>
              <a:rPr kumimoji="1" lang="en-US" altLang="zh-CN" sz="3600" b="1" dirty="0" smtClean="0">
                <a:latin typeface="STSong" charset="-122"/>
                <a:ea typeface="STSong" charset="-122"/>
                <a:cs typeface="STSong" charset="-122"/>
              </a:rPr>
              <a:t>button</a:t>
            </a:r>
            <a:r>
              <a:rPr kumimoji="1" lang="zh-CN" altLang="en-US" sz="3600" b="1" dirty="0" smtClean="0">
                <a:latin typeface="STSong" charset="-122"/>
                <a:ea typeface="STSong" charset="-122"/>
                <a:cs typeface="STSong" charset="-122"/>
              </a:rPr>
              <a:t>等元素</a:t>
            </a:r>
            <a:endParaRPr kumimoji="1" lang="zh-CN" altLang="en-US" sz="3600" b="1" dirty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6984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HTML</a:t>
            </a:r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sp>
        <p:nvSpPr>
          <p:cNvPr id="3" name="圆角矩形 2"/>
          <p:cNvSpPr/>
          <p:nvPr/>
        </p:nvSpPr>
        <p:spPr bwMode="auto">
          <a:xfrm>
            <a:off x="453728" y="1348408"/>
            <a:ext cx="1656184" cy="9144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9959" y="1436276"/>
            <a:ext cx="863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div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4321" y="2600563"/>
            <a:ext cx="12502775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&lt;div id=“login” class=“login-button” style=“width:100px; height:40px; </a:t>
            </a:r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background-color:red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”  </a:t>
            </a:r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loginType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=“normal” data-name=“</a:t>
            </a:r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zhangsan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”&gt; Hello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DIV&lt;/div&gt;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22965" y="4907572"/>
            <a:ext cx="125441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元素可以包含属性，属性总是以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name=value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的形式出现，属性分为标准属性和自定义属性。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标准属性：由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W3C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标准规定的元素属性，比如：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id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、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class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、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style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自定义属性：由开发者给元素添加的属性，比如：</a:t>
            </a:r>
            <a:r>
              <a:rPr kumimoji="1" lang="en-US" altLang="zh-CN" sz="3200" dirty="0" err="1" smtClean="0">
                <a:latin typeface="STSong" charset="-122"/>
                <a:ea typeface="STSong" charset="-122"/>
                <a:cs typeface="STSong" charset="-122"/>
              </a:rPr>
              <a:t>loginType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、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data-name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；自定义属性通常用做传递或者保存额外数据。</a:t>
            </a:r>
            <a:endParaRPr kumimoji="1" lang="zh-CN" altLang="en-US" sz="32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253928" y="1132384"/>
            <a:ext cx="10513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定义一个</a:t>
            </a:r>
            <a:r>
              <a:rPr kumimoji="1" lang="zh-CN" altLang="en-US" sz="4000" smtClean="0">
                <a:latin typeface="STSong" charset="-122"/>
                <a:ea typeface="STSong" charset="-122"/>
                <a:cs typeface="STSong" charset="-122"/>
              </a:rPr>
              <a:t>块元素，基本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能完成大部分功能，最常用的标签（元素）</a:t>
            </a:r>
            <a:endParaRPr kumimoji="1" lang="zh-CN" altLang="en-US" sz="4000" dirty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8431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HTML</a:t>
            </a:r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sp>
        <p:nvSpPr>
          <p:cNvPr id="3" name="圆角矩形 2"/>
          <p:cNvSpPr/>
          <p:nvPr/>
        </p:nvSpPr>
        <p:spPr bwMode="auto">
          <a:xfrm>
            <a:off x="453728" y="1348408"/>
            <a:ext cx="1656184" cy="9144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9959" y="1436276"/>
            <a:ext cx="863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div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4321" y="2600563"/>
            <a:ext cx="12502775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&lt;div id=“login” class=“login-button” style=“width:100px; height:40px; </a:t>
            </a:r>
            <a:r>
              <a:rPr kumimoji="1" lang="en-US" altLang="zh-CN" sz="3200" i="1" dirty="0" err="1">
                <a:latin typeface="STSong" charset="-122"/>
                <a:ea typeface="STSong" charset="-122"/>
                <a:cs typeface="STSong" charset="-122"/>
              </a:rPr>
              <a:t>background-color:red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”  </a:t>
            </a:r>
            <a:r>
              <a:rPr kumimoji="1" lang="en-US" altLang="zh-CN" sz="3200" i="1" dirty="0" err="1">
                <a:latin typeface="STSong" charset="-122"/>
                <a:ea typeface="STSong" charset="-122"/>
                <a:cs typeface="STSong" charset="-122"/>
              </a:rPr>
              <a:t>loginType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=“normal” data-name=“</a:t>
            </a:r>
            <a:r>
              <a:rPr kumimoji="1" lang="en-US" altLang="zh-CN" sz="3200" i="1" dirty="0" err="1">
                <a:latin typeface="STSong" charset="-122"/>
                <a:ea typeface="STSong" charset="-122"/>
                <a:cs typeface="STSong" charset="-122"/>
              </a:rPr>
              <a:t>zhangsan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”&gt; Hello</a:t>
            </a:r>
            <a:r>
              <a:rPr kumimoji="1" lang="zh-CN" altLang="en-US" sz="3200" i="1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DIV&lt;/div&gt;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22965" y="4872732"/>
            <a:ext cx="125441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3200" dirty="0">
                <a:latin typeface="STSong" charset="-122"/>
                <a:ea typeface="STSong" charset="-122"/>
                <a:cs typeface="STSong" charset="-122"/>
              </a:rPr>
              <a:t>i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d : 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元素的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id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，后续可以通过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id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找到该元素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class : 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元素拥有的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CSS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样式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endParaRPr kumimoji="1" lang="zh-CN" altLang="en-US" sz="3200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style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 ：元素拥有的内部样式</a:t>
            </a:r>
            <a:endParaRPr kumimoji="1" lang="zh-CN" altLang="en-US" sz="32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4" name="右大括号 3"/>
          <p:cNvSpPr/>
          <p:nvPr/>
        </p:nvSpPr>
        <p:spPr bwMode="auto">
          <a:xfrm>
            <a:off x="5537251" y="5884912"/>
            <a:ext cx="587496" cy="990201"/>
          </a:xfrm>
          <a:prstGeom prst="rightBrace">
            <a:avLst>
              <a:gd name="adj1" fmla="val 24795"/>
              <a:gd name="adj2" fmla="val 50000"/>
            </a:avLst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11179" y="6010344"/>
            <a:ext cx="58278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控制</a:t>
            </a:r>
            <a:r>
              <a:rPr kumimoji="1" lang="en-US" altLang="zh-CN" dirty="0" smtClean="0"/>
              <a:t>div</a:t>
            </a:r>
            <a:r>
              <a:rPr kumimoji="1" lang="zh-CN" altLang="en-US" dirty="0" smtClean="0"/>
              <a:t>的显示外观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253928" y="1132384"/>
            <a:ext cx="10513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定义一个</a:t>
            </a:r>
            <a:r>
              <a:rPr kumimoji="1" lang="zh-CN" altLang="en-US" sz="4000" smtClean="0">
                <a:latin typeface="STSong" charset="-122"/>
                <a:ea typeface="STSong" charset="-122"/>
                <a:cs typeface="STSong" charset="-122"/>
              </a:rPr>
              <a:t>块元素，基本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能完成大部分功能，最常用的标签（元素）</a:t>
            </a:r>
            <a:endParaRPr kumimoji="1" lang="zh-CN" altLang="en-US" sz="4000" dirty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721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HTML</a:t>
            </a:r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sp>
        <p:nvSpPr>
          <p:cNvPr id="3" name="圆角矩形 2"/>
          <p:cNvSpPr/>
          <p:nvPr/>
        </p:nvSpPr>
        <p:spPr bwMode="auto">
          <a:xfrm>
            <a:off x="453728" y="1348408"/>
            <a:ext cx="1656184" cy="9144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9959" y="1436276"/>
            <a:ext cx="863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div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53928" y="1132384"/>
            <a:ext cx="10513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定义一个</a:t>
            </a:r>
            <a:r>
              <a:rPr kumimoji="1" lang="zh-CN" altLang="en-US" sz="4000" smtClean="0">
                <a:latin typeface="STSong" charset="-122"/>
                <a:ea typeface="STSong" charset="-122"/>
                <a:cs typeface="STSong" charset="-122"/>
              </a:rPr>
              <a:t>块元素，基本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能完成大部分功能，最常用的标签（元素）</a:t>
            </a:r>
            <a:endParaRPr kumimoji="1" lang="zh-CN" altLang="en-US" sz="40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4321" y="2600563"/>
            <a:ext cx="12502775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&lt;div id=“login” class=“login-button” style=“width:100px; height:40px; </a:t>
            </a:r>
            <a:r>
              <a:rPr kumimoji="1" lang="en-US" altLang="zh-CN" sz="3200" i="1" dirty="0" err="1">
                <a:latin typeface="STSong" charset="-122"/>
                <a:ea typeface="STSong" charset="-122"/>
                <a:cs typeface="STSong" charset="-122"/>
              </a:rPr>
              <a:t>background-color:red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”  </a:t>
            </a:r>
            <a:r>
              <a:rPr kumimoji="1" lang="en-US" altLang="zh-CN" sz="3200" i="1" dirty="0" err="1">
                <a:latin typeface="STSong" charset="-122"/>
                <a:ea typeface="STSong" charset="-122"/>
                <a:cs typeface="STSong" charset="-122"/>
              </a:rPr>
              <a:t>loginType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=“normal” data-name=“</a:t>
            </a:r>
            <a:r>
              <a:rPr kumimoji="1" lang="en-US" altLang="zh-CN" sz="3200" i="1" dirty="0" err="1">
                <a:latin typeface="STSong" charset="-122"/>
                <a:ea typeface="STSong" charset="-122"/>
                <a:cs typeface="STSong" charset="-122"/>
              </a:rPr>
              <a:t>zhangsan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”&gt; Hello</a:t>
            </a:r>
            <a:r>
              <a:rPr kumimoji="1" lang="zh-CN" altLang="en-US" sz="3200" i="1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DIV&lt;/div&gt;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324" y="4908887"/>
            <a:ext cx="5334000" cy="24892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圆角矩形 14"/>
          <p:cNvSpPr/>
          <p:nvPr/>
        </p:nvSpPr>
        <p:spPr bwMode="auto">
          <a:xfrm>
            <a:off x="453728" y="5330552"/>
            <a:ext cx="1656184" cy="9144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7744" y="5383976"/>
            <a:ext cx="14039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</a:rPr>
              <a:t>style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9712" y="6426711"/>
            <a:ext cx="59267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控制元素的外观；总是以</a:t>
            </a:r>
            <a:r>
              <a:rPr kumimoji="1" lang="en-US" altLang="zh-CN" sz="4000" dirty="0" err="1" smtClean="0">
                <a:latin typeface="STSong" charset="-122"/>
                <a:ea typeface="STSong" charset="-122"/>
                <a:cs typeface="STSong" charset="-122"/>
              </a:rPr>
              <a:t>name:value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的形式编写，多个以</a:t>
            </a: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’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；</a:t>
            </a: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’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隔开</a:t>
            </a:r>
          </a:p>
          <a:p>
            <a:pPr algn="l"/>
            <a:endParaRPr kumimoji="1" lang="zh-CN" altLang="en-US" sz="40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50472" y="5884912"/>
            <a:ext cx="1947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00B050"/>
                </a:solidFill>
                <a:latin typeface="STSong" charset="-122"/>
                <a:ea typeface="STSong" charset="-122"/>
                <a:cs typeface="STSong" charset="-122"/>
              </a:rPr>
              <a:t>width:100px</a:t>
            </a:r>
            <a:endParaRPr kumimoji="1" lang="zh-CN" altLang="en-US" sz="2800" dirty="0">
              <a:solidFill>
                <a:srgbClr val="00B050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88969" y="4932953"/>
            <a:ext cx="1872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00B050"/>
                </a:solidFill>
                <a:latin typeface="STSong" charset="-122"/>
                <a:ea typeface="STSong" charset="-122"/>
                <a:cs typeface="STSong" charset="-122"/>
              </a:rPr>
              <a:t>height:40px</a:t>
            </a:r>
            <a:endParaRPr kumimoji="1" lang="zh-CN" altLang="en-US" sz="2800" dirty="0">
              <a:solidFill>
                <a:srgbClr val="00B050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28544" y="5529316"/>
            <a:ext cx="3313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rgbClr val="00B050"/>
                </a:solidFill>
                <a:latin typeface="STSong" charset="-122"/>
                <a:ea typeface="STSong" charset="-122"/>
                <a:cs typeface="STSong" charset="-122"/>
              </a:rPr>
              <a:t>b</a:t>
            </a:r>
            <a:r>
              <a:rPr kumimoji="1" lang="en-US" altLang="zh-CN" sz="2800" smtClean="0">
                <a:solidFill>
                  <a:srgbClr val="00B050"/>
                </a:solidFill>
                <a:latin typeface="STSong" charset="-122"/>
                <a:ea typeface="STSong" charset="-122"/>
                <a:cs typeface="STSong" charset="-122"/>
              </a:rPr>
              <a:t>ackground-color:red</a:t>
            </a:r>
            <a:endParaRPr kumimoji="1" lang="zh-CN" altLang="en-US" sz="2800" dirty="0">
              <a:solidFill>
                <a:srgbClr val="00B050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6520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HTML</a:t>
            </a:r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sp>
        <p:nvSpPr>
          <p:cNvPr id="6" name="文本框 5"/>
          <p:cNvSpPr txBox="1"/>
          <p:nvPr/>
        </p:nvSpPr>
        <p:spPr>
          <a:xfrm>
            <a:off x="849959" y="1436276"/>
            <a:ext cx="863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div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453728" y="1276400"/>
            <a:ext cx="1656184" cy="9144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7744" y="1329824"/>
            <a:ext cx="14039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style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56840" y="1060376"/>
            <a:ext cx="1048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控制元素的外观；总是以</a:t>
            </a:r>
            <a:r>
              <a:rPr kumimoji="1" lang="en-US" altLang="zh-CN" sz="4000" dirty="0" err="1" smtClean="0">
                <a:latin typeface="STSong" charset="-122"/>
                <a:ea typeface="STSong" charset="-122"/>
                <a:cs typeface="STSong" charset="-122"/>
              </a:rPr>
              <a:t>name:value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的形式编写，多个以</a:t>
            </a: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’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；</a:t>
            </a: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’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隔开</a:t>
            </a:r>
          </a:p>
          <a:p>
            <a:pPr algn="l"/>
            <a:endParaRPr kumimoji="1" lang="zh-CN" altLang="en-US" sz="40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flipH="1">
            <a:off x="359594" y="2439800"/>
            <a:ext cx="10751318" cy="97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width</a:t>
            </a:r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：设置元素的宽度，可以是百分比</a:t>
            </a:r>
          </a:p>
          <a:p>
            <a:pPr algn="l"/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height</a:t>
            </a:r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：设置元素的高度，可以是百分比</a:t>
            </a:r>
          </a:p>
          <a:p>
            <a:pPr algn="l"/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color:</a:t>
            </a:r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 设置文本颜色</a:t>
            </a:r>
          </a:p>
          <a:p>
            <a:pPr algn="l"/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f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ont-size: </a:t>
            </a:r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设置文本自体大小</a:t>
            </a:r>
            <a:endParaRPr kumimoji="1" lang="en-US" altLang="zh-CN" dirty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text-align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:</a:t>
            </a:r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 设置文本水平对其方式</a:t>
            </a:r>
            <a:endParaRPr kumimoji="1" lang="en-US" altLang="zh-CN" dirty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line-height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:</a:t>
            </a:r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 设置文本行高度</a:t>
            </a:r>
            <a:endParaRPr kumimoji="1" lang="en-US" altLang="zh-CN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background-image: </a:t>
            </a:r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设置背景颜色</a:t>
            </a:r>
          </a:p>
          <a:p>
            <a:pPr algn="l"/>
            <a:endParaRPr kumimoji="1" lang="zh-CN" altLang="en-US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float: position:</a:t>
            </a:r>
            <a:r>
              <a:rPr kumimoji="1" lang="zh-CN" altLang="en-US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display:</a:t>
            </a:r>
            <a:r>
              <a:rPr kumimoji="1" lang="zh-CN" altLang="en-US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left:</a:t>
            </a:r>
            <a:r>
              <a:rPr kumimoji="1" lang="zh-CN" altLang="en-US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top:</a:t>
            </a:r>
            <a:r>
              <a:rPr kumimoji="1" lang="zh-CN" altLang="en-US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right:</a:t>
            </a:r>
            <a:r>
              <a:rPr kumimoji="1" lang="zh-CN" altLang="en-US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bottom:</a:t>
            </a:r>
          </a:p>
          <a:p>
            <a:pPr algn="l"/>
            <a:r>
              <a:rPr kumimoji="1" lang="en-US" altLang="zh-CN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padding:</a:t>
            </a:r>
            <a:r>
              <a:rPr kumimoji="1" lang="zh-CN" altLang="en-US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margin: border: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等</a:t>
            </a:r>
            <a:endParaRPr kumimoji="1" lang="en-US" altLang="zh-CN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 </a:t>
            </a:r>
          </a:p>
          <a:p>
            <a:pPr algn="l"/>
            <a:endParaRPr kumimoji="1" lang="en-US" altLang="zh-CN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endParaRPr kumimoji="1" lang="en-US" altLang="zh-CN" dirty="0" smtClean="0"/>
          </a:p>
          <a:p>
            <a:pPr algn="l"/>
            <a:endParaRPr kumimoji="1" lang="en-US" altLang="zh-CN" dirty="0" smtClean="0"/>
          </a:p>
          <a:p>
            <a:pPr algn="l"/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70477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HTML</a:t>
            </a:r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sp>
        <p:nvSpPr>
          <p:cNvPr id="11" name="文本框 10"/>
          <p:cNvSpPr txBox="1"/>
          <p:nvPr/>
        </p:nvSpPr>
        <p:spPr>
          <a:xfrm>
            <a:off x="359594" y="1035299"/>
            <a:ext cx="938316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一个块元素表示成一个矩形，该矩形由外及内分成四个区域：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margin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，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border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，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padding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，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content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。这称为块元素的</a:t>
            </a:r>
            <a:r>
              <a:rPr kumimoji="1" lang="zh-CN" altLang="en-US" sz="3200" b="1" dirty="0" smtClean="0">
                <a:latin typeface="STSong" charset="-122"/>
                <a:ea typeface="STSong" charset="-122"/>
                <a:cs typeface="STSong" charset="-122"/>
              </a:rPr>
              <a:t>盒子模型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。</a:t>
            </a:r>
          </a:p>
          <a:p>
            <a:pPr algn="l"/>
            <a:endParaRPr kumimoji="1" lang="zh-CN" altLang="en-US" sz="4000" dirty="0">
              <a:latin typeface="STSong" charset="-122"/>
              <a:ea typeface="STSong" charset="-122"/>
              <a:cs typeface="STSong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711" y="1181450"/>
            <a:ext cx="2926308" cy="290857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9594" y="3305193"/>
            <a:ext cx="9095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其中</a:t>
            </a: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margin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，</a:t>
            </a: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border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，</a:t>
            </a: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padding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通过</a:t>
            </a: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style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中对应的值进行设置，而</a:t>
            </a: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content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由该元素中的内容确定</a:t>
            </a:r>
            <a:endParaRPr kumimoji="1" lang="zh-CN" altLang="en-US" sz="2800" dirty="0">
              <a:latin typeface="STSong" charset="-122"/>
              <a:ea typeface="STSong" charset="-122"/>
              <a:cs typeface="STSong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94" y="4701875"/>
            <a:ext cx="2844800" cy="4876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064" y="6042372"/>
            <a:ext cx="2578100" cy="1282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627" y="6042372"/>
            <a:ext cx="2578100" cy="1193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360" y="4602212"/>
            <a:ext cx="28829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23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HTML</a:t>
            </a:r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sp>
        <p:nvSpPr>
          <p:cNvPr id="14" name="文本框 13"/>
          <p:cNvSpPr txBox="1"/>
          <p:nvPr/>
        </p:nvSpPr>
        <p:spPr>
          <a:xfrm>
            <a:off x="849959" y="1436276"/>
            <a:ext cx="863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div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453728" y="1276400"/>
            <a:ext cx="1656184" cy="9144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7744" y="1422157"/>
            <a:ext cx="140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chemeClr val="bg1"/>
                </a:solidFill>
                <a:latin typeface="STSong" charset="-122"/>
                <a:ea typeface="STSong" charset="-122"/>
                <a:cs typeface="STSong" charset="-122"/>
              </a:rPr>
              <a:t>平级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56840" y="1060376"/>
            <a:ext cx="1048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两个平级的</a:t>
            </a: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默认以垂直方式进行布局，可以通过</a:t>
            </a:r>
            <a:r>
              <a:rPr kumimoji="1" lang="en-US" altLang="zh-CN" sz="4000" dirty="0" err="1" smtClean="0">
                <a:latin typeface="STSong" charset="-122"/>
                <a:ea typeface="STSong" charset="-122"/>
                <a:cs typeface="STSong" charset="-122"/>
              </a:rPr>
              <a:t>display:inline-block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设置以水平方式进行布局。</a:t>
            </a:r>
            <a:endParaRPr kumimoji="1" lang="zh-CN" altLang="en-US" sz="40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64321" y="3053948"/>
            <a:ext cx="12502775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&lt;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style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=“width:100px; height:40px; </a:t>
            </a:r>
            <a:r>
              <a:rPr kumimoji="1" lang="en-US" altLang="zh-CN" sz="3200" i="1" dirty="0" err="1">
                <a:latin typeface="STSong" charset="-122"/>
                <a:ea typeface="STSong" charset="-122"/>
                <a:cs typeface="STSong" charset="-122"/>
              </a:rPr>
              <a:t>background-color:red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”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&gt;Hello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DIV0&lt;/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&gt;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&lt;div</a:t>
            </a:r>
            <a:r>
              <a:rPr kumimoji="1" lang="zh-CN" altLang="en-US" sz="3200" i="1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style=“width:100px; height:40px; </a:t>
            </a:r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background-color:green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” 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&gt;Hello</a:t>
            </a:r>
            <a:r>
              <a:rPr kumimoji="1" lang="zh-CN" altLang="en-US" sz="3200" i="1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DIV1&lt;/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&gt;</a:t>
            </a:r>
            <a:endParaRPr kumimoji="1" lang="en-US" altLang="zh-CN" sz="3200" i="1" dirty="0">
              <a:latin typeface="STSong" charset="-122"/>
              <a:ea typeface="STSong" charset="-122"/>
              <a:cs typeface="STSong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960" y="7091208"/>
            <a:ext cx="7150100" cy="2146300"/>
          </a:xfrm>
          <a:prstGeom prst="rect">
            <a:avLst/>
          </a:prstGeom>
        </p:spPr>
      </p:pic>
      <p:sp>
        <p:nvSpPr>
          <p:cNvPr id="4" name="下箭头 3"/>
          <p:cNvSpPr/>
          <p:nvPr/>
        </p:nvSpPr>
        <p:spPr bwMode="auto">
          <a:xfrm>
            <a:off x="5874694" y="5985676"/>
            <a:ext cx="484632" cy="978408"/>
          </a:xfrm>
          <a:prstGeom prst="downArrow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159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1"/>
          <p:cNvSpPr/>
          <p:nvPr/>
        </p:nvSpPr>
        <p:spPr>
          <a:xfrm>
            <a:off x="5563167" y="12104070"/>
            <a:ext cx="516215" cy="693122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72255" tIns="72255" rIns="72255" bIns="72255" anchor="ctr" anchorCtr="0" compatLnSpc="1">
            <a:spAutoFit/>
          </a:bodyPr>
          <a:lstStyle/>
          <a:p>
            <a:pPr algn="l" defTabSz="1300460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zh-CN" sz="3556">
                <a:latin typeface="微软雅黑" pitchFamily="34" charset="-122"/>
                <a:ea typeface="微软雅黑" pitchFamily="34" charset="-122"/>
                <a:cs typeface="Heiti SC Light"/>
              </a:rPr>
              <a:t>…</a:t>
            </a:r>
          </a:p>
        </p:txBody>
      </p:sp>
      <p:sp>
        <p:nvSpPr>
          <p:cNvPr id="25" name="矩形 3"/>
          <p:cNvSpPr/>
          <p:nvPr/>
        </p:nvSpPr>
        <p:spPr>
          <a:xfrm>
            <a:off x="-7118" y="1780456"/>
            <a:ext cx="13004801" cy="5616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261" tIns="73129" rIns="146261" bIns="73129" anchor="ctr"/>
          <a:lstStyle/>
          <a:p>
            <a:pPr algn="ctr">
              <a:defRPr/>
            </a:pPr>
            <a:endParaRPr lang="zh-CN" altLang="en-US" sz="227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6" name="图片 2" descr="iblrak00648723.jpg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4"/>
          <a:stretch>
            <a:fillRect/>
          </a:stretch>
        </p:blipFill>
        <p:spPr bwMode="auto">
          <a:xfrm>
            <a:off x="2" y="2535240"/>
            <a:ext cx="7014455" cy="421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7438504" y="3365205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环境搭建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标题 1"/>
          <p:cNvSpPr>
            <a:spLocks noGrp="1"/>
          </p:cNvSpPr>
          <p:nvPr>
            <p:ph type="title"/>
          </p:nvPr>
        </p:nvSpPr>
        <p:spPr>
          <a:xfrm>
            <a:off x="557275" y="3469719"/>
            <a:ext cx="5899908" cy="2341539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zh-CN" altLang="en-US" sz="7680" dirty="0" smtClean="0">
                <a:solidFill>
                  <a:srgbClr val="0070C0"/>
                </a:solidFill>
              </a:rPr>
              <a:t>目录</a:t>
            </a:r>
            <a:r>
              <a:rPr lang="en-US" altLang="zh-CN" sz="4551" dirty="0">
                <a:solidFill>
                  <a:srgbClr val="0070C0"/>
                </a:solidFill>
              </a:rPr>
              <a:t/>
            </a:r>
            <a:br>
              <a:rPr lang="en-US" altLang="zh-CN" sz="4551" dirty="0">
                <a:solidFill>
                  <a:srgbClr val="0070C0"/>
                </a:solidFill>
              </a:rPr>
            </a:br>
            <a:r>
              <a:rPr lang="zh-CN" altLang="en-US" sz="4551" dirty="0">
                <a:solidFill>
                  <a:srgbClr val="0070C0"/>
                </a:solidFill>
              </a:rPr>
              <a:t> </a:t>
            </a:r>
            <a:r>
              <a:rPr lang="en-US" altLang="zh-CN" b="0" dirty="0" smtClean="0">
                <a:solidFill>
                  <a:srgbClr val="0070C0"/>
                </a:solidFill>
                <a:latin typeface="Impact" pitchFamily="34" charset="0"/>
              </a:rPr>
              <a:t>CONTENTS</a:t>
            </a:r>
            <a:endParaRPr lang="zh-CN" altLang="en-US" b="0" dirty="0">
              <a:solidFill>
                <a:srgbClr val="0070C0"/>
              </a:solidFill>
              <a:latin typeface="Impact" pitchFamily="34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431467" y="4589341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开发基础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7438504" y="2248795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能做什么</a:t>
            </a:r>
            <a:endParaRPr lang="en-US" altLang="zh-CN" sz="3413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7431467" y="5884912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其他资源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6803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HTML</a:t>
            </a:r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sp>
        <p:nvSpPr>
          <p:cNvPr id="14" name="文本框 13"/>
          <p:cNvSpPr txBox="1"/>
          <p:nvPr/>
        </p:nvSpPr>
        <p:spPr>
          <a:xfrm>
            <a:off x="849959" y="1436276"/>
            <a:ext cx="863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div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453728" y="1276400"/>
            <a:ext cx="1656184" cy="9144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7744" y="1422157"/>
            <a:ext cx="140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chemeClr val="bg1"/>
                </a:solidFill>
                <a:latin typeface="STSong" charset="-122"/>
                <a:ea typeface="STSong" charset="-122"/>
                <a:cs typeface="STSong" charset="-122"/>
              </a:rPr>
              <a:t>平级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56840" y="1060376"/>
            <a:ext cx="1048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两个平级的</a:t>
            </a: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默认以垂直方式进行布局，可以通过</a:t>
            </a:r>
            <a:r>
              <a:rPr kumimoji="1" lang="en-US" altLang="zh-CN" sz="4000" dirty="0" err="1" smtClean="0">
                <a:latin typeface="STSong" charset="-122"/>
                <a:ea typeface="STSong" charset="-122"/>
                <a:cs typeface="STSong" charset="-122"/>
              </a:rPr>
              <a:t>display:inline-block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设置以水平方式进行布局。</a:t>
            </a:r>
            <a:endParaRPr kumimoji="1" lang="zh-CN" altLang="en-US" sz="40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64321" y="3053948"/>
            <a:ext cx="12502775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&lt;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style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=“width:100px; height:40px; </a:t>
            </a:r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background-color:red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; </a:t>
            </a:r>
            <a:r>
              <a:rPr kumimoji="1" lang="en-US" altLang="zh-CN" sz="3200" i="1" dirty="0" err="1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display:inline-block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” &gt;Hello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DIV0&lt;/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&gt;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&lt;div</a:t>
            </a:r>
            <a:r>
              <a:rPr kumimoji="1" lang="zh-CN" altLang="en-US" sz="3200" i="1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style=“width:100px; height:40px; </a:t>
            </a:r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background-color:green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; </a:t>
            </a:r>
            <a:r>
              <a:rPr kumimoji="1" lang="en-US" altLang="zh-CN" sz="3200" i="1" dirty="0" err="1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display:inline-block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” 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&gt;Hello</a:t>
            </a:r>
            <a:r>
              <a:rPr kumimoji="1" lang="zh-CN" altLang="en-US" sz="3200" i="1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DIV1&lt;/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&gt;</a:t>
            </a:r>
            <a:endParaRPr kumimoji="1" lang="en-US" altLang="zh-CN" sz="3200" i="1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4" name="下箭头 3"/>
          <p:cNvSpPr/>
          <p:nvPr/>
        </p:nvSpPr>
        <p:spPr bwMode="auto">
          <a:xfrm>
            <a:off x="5874694" y="5985676"/>
            <a:ext cx="484632" cy="978408"/>
          </a:xfrm>
          <a:prstGeom prst="downArrow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710" y="7037040"/>
            <a:ext cx="8356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95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HTML</a:t>
            </a:r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sp>
        <p:nvSpPr>
          <p:cNvPr id="14" name="文本框 13"/>
          <p:cNvSpPr txBox="1"/>
          <p:nvPr/>
        </p:nvSpPr>
        <p:spPr>
          <a:xfrm>
            <a:off x="849959" y="1436276"/>
            <a:ext cx="863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div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453728" y="1276400"/>
            <a:ext cx="1656184" cy="9144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7744" y="1348408"/>
            <a:ext cx="140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chemeClr val="bg1"/>
                </a:solidFill>
                <a:latin typeface="STSong" charset="-122"/>
                <a:ea typeface="STSong" charset="-122"/>
                <a:cs typeface="STSong" charset="-122"/>
              </a:rPr>
              <a:t>包含</a:t>
            </a:r>
            <a:endParaRPr kumimoji="1" lang="zh-CN" altLang="en-US" sz="3600" dirty="0">
              <a:solidFill>
                <a:schemeClr val="bg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56840" y="1060376"/>
            <a:ext cx="10482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两个包含关系的</a:t>
            </a: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，父元素的矩形区域包含子元素的矩形区域。</a:t>
            </a:r>
            <a:endParaRPr kumimoji="1" lang="zh-CN" altLang="en-US" sz="40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64321" y="2440717"/>
            <a:ext cx="12502775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&lt;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style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=“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width:150px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;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height:60px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; </a:t>
            </a:r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background-color:red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” &gt;Hello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Parent</a:t>
            </a:r>
            <a:endParaRPr kumimoji="1" lang="zh-CN" altLang="en-US" sz="3200" i="1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&lt;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zh-CN" altLang="en-US" sz="3200" i="1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style=“width:100px; height:40px; </a:t>
            </a:r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background-color:green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” &gt;</a:t>
            </a:r>
            <a:endParaRPr kumimoji="1" lang="zh-CN" altLang="en-US" sz="3200" i="1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32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Hello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Child</a:t>
            </a:r>
            <a:endParaRPr kumimoji="1" lang="zh-CN" altLang="en-US" sz="3200" i="1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32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&lt;/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&gt;</a:t>
            </a:r>
            <a:endParaRPr kumimoji="1" lang="zh-CN" altLang="en-US" sz="3200" i="1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&lt;/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&gt;</a:t>
            </a:r>
          </a:p>
        </p:txBody>
      </p:sp>
      <p:sp>
        <p:nvSpPr>
          <p:cNvPr id="4" name="下箭头 3"/>
          <p:cNvSpPr/>
          <p:nvPr/>
        </p:nvSpPr>
        <p:spPr bwMode="auto">
          <a:xfrm>
            <a:off x="5874694" y="6130640"/>
            <a:ext cx="484632" cy="978408"/>
          </a:xfrm>
          <a:prstGeom prst="downArrow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16" y="7169844"/>
            <a:ext cx="102997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15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HTML</a:t>
            </a:r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sp>
        <p:nvSpPr>
          <p:cNvPr id="14" name="文本框 13"/>
          <p:cNvSpPr txBox="1"/>
          <p:nvPr/>
        </p:nvSpPr>
        <p:spPr>
          <a:xfrm>
            <a:off x="849959" y="1220252"/>
            <a:ext cx="863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div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453728" y="1060376"/>
            <a:ext cx="1656184" cy="9144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7744" y="1132384"/>
            <a:ext cx="140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chemeClr val="bg1"/>
                </a:solidFill>
                <a:latin typeface="STSong" charset="-122"/>
                <a:ea typeface="STSong" charset="-122"/>
                <a:cs typeface="STSong" charset="-122"/>
              </a:rPr>
              <a:t>复合</a:t>
            </a:r>
            <a:endParaRPr kumimoji="1" lang="zh-CN" altLang="en-US" sz="3600" dirty="0">
              <a:solidFill>
                <a:schemeClr val="bg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64321" y="1996480"/>
            <a:ext cx="12502775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&lt;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style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=“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width:150px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;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height:60px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; </a:t>
            </a:r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background-color:red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” &gt;Hello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Parent</a:t>
            </a:r>
            <a:endParaRPr kumimoji="1" lang="zh-CN" altLang="en-US" sz="3200" i="1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&lt;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zh-CN" altLang="en-US" sz="3200" i="1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style=“width:100px; height:40px; </a:t>
            </a:r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background-color:green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” &gt;</a:t>
            </a:r>
            <a:endParaRPr kumimoji="1" lang="zh-CN" altLang="en-US" sz="3200" i="1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32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Hello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Child</a:t>
            </a:r>
            <a:endParaRPr kumimoji="1" lang="zh-CN" altLang="en-US" sz="3200" i="1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32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&lt;/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&gt;</a:t>
            </a:r>
            <a:endParaRPr kumimoji="1" lang="zh-CN" altLang="en-US" sz="3200" i="1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&lt;/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&gt;</a:t>
            </a:r>
            <a:endParaRPr kumimoji="1" lang="zh-CN" altLang="en-US" sz="3200" i="1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&lt;div</a:t>
            </a:r>
            <a:r>
              <a:rPr kumimoji="1" lang="zh-CN" altLang="en-US" sz="3200" i="1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style=“width:100px; height:40px; </a:t>
            </a:r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background-color:blue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” 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&gt;</a:t>
            </a:r>
            <a:endParaRPr kumimoji="1" lang="zh-CN" altLang="en-US" sz="3200" i="1" dirty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3200" i="1" dirty="0">
                <a:latin typeface="STSong" charset="-122"/>
                <a:ea typeface="STSong" charset="-122"/>
                <a:cs typeface="STSong" charset="-122"/>
              </a:rPr>
              <a:t>		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Hello</a:t>
            </a:r>
            <a:r>
              <a:rPr kumimoji="1" lang="zh-CN" altLang="en-US" sz="3200" i="1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DIV1</a:t>
            </a:r>
            <a:endParaRPr kumimoji="1" lang="zh-CN" altLang="en-US" sz="3200" i="1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&lt;/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div&gt;</a:t>
            </a:r>
            <a:endParaRPr kumimoji="1" lang="zh-CN" altLang="en-US" sz="3200" i="1" dirty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endParaRPr kumimoji="1" lang="en-US" altLang="zh-CN" sz="3200" i="1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10" y="6685901"/>
            <a:ext cx="10261600" cy="3086100"/>
          </a:xfrm>
          <a:prstGeom prst="rect">
            <a:avLst/>
          </a:prstGeom>
        </p:spPr>
      </p:pic>
      <p:sp>
        <p:nvSpPr>
          <p:cNvPr id="4" name="下箭头 3"/>
          <p:cNvSpPr/>
          <p:nvPr/>
        </p:nvSpPr>
        <p:spPr bwMode="auto">
          <a:xfrm>
            <a:off x="6089776" y="5740896"/>
            <a:ext cx="484632" cy="978408"/>
          </a:xfrm>
          <a:prstGeom prst="downArrow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8579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CSS</a:t>
            </a:r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sp>
        <p:nvSpPr>
          <p:cNvPr id="5" name="矩形 4"/>
          <p:cNvSpPr/>
          <p:nvPr/>
        </p:nvSpPr>
        <p:spPr>
          <a:xfrm>
            <a:off x="264321" y="1060376"/>
            <a:ext cx="12502775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&lt;div id=“login” </a:t>
            </a:r>
            <a:r>
              <a:rPr kumimoji="1" lang="en-US" altLang="zh-CN" sz="32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class=“login-button” style=“width:100px; height:40px; </a:t>
            </a:r>
            <a:r>
              <a:rPr kumimoji="1" lang="en-US" altLang="zh-CN" sz="3200" i="1" dirty="0" err="1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background-color:red</a:t>
            </a:r>
            <a:r>
              <a:rPr kumimoji="1" lang="en-US" altLang="zh-CN" sz="32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”  </a:t>
            </a:r>
            <a:r>
              <a:rPr kumimoji="1" lang="en-US" altLang="zh-CN" sz="3200" i="1" dirty="0" err="1">
                <a:latin typeface="STSong" charset="-122"/>
                <a:ea typeface="STSong" charset="-122"/>
                <a:cs typeface="STSong" charset="-122"/>
              </a:rPr>
              <a:t>loginType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=“normal” data-name=“</a:t>
            </a:r>
            <a:r>
              <a:rPr kumimoji="1" lang="en-US" altLang="zh-CN" sz="3200" i="1" dirty="0" err="1">
                <a:latin typeface="STSong" charset="-122"/>
                <a:ea typeface="STSong" charset="-122"/>
                <a:cs typeface="STSong" charset="-122"/>
              </a:rPr>
              <a:t>zhangsan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”&gt; Hello</a:t>
            </a:r>
            <a:r>
              <a:rPr kumimoji="1" lang="zh-CN" altLang="en-US" sz="3200" i="1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DIV&lt;/div&gt;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22965" y="3332545"/>
            <a:ext cx="125441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3200" dirty="0">
                <a:latin typeface="STSong" charset="-122"/>
                <a:ea typeface="STSong" charset="-122"/>
                <a:cs typeface="STSong" charset="-122"/>
              </a:rPr>
              <a:t>i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d : 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元素的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id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，后续可以通过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id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找到该元素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class : 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元素拥有的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CSS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样式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endParaRPr kumimoji="1" lang="zh-CN" altLang="en-US" sz="3200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style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 ：元素拥有的内部样式</a:t>
            </a:r>
            <a:endParaRPr kumimoji="1" lang="zh-CN" altLang="en-US" sz="32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7" name="右大括号 6"/>
          <p:cNvSpPr/>
          <p:nvPr/>
        </p:nvSpPr>
        <p:spPr bwMode="auto">
          <a:xfrm>
            <a:off x="5537251" y="4344725"/>
            <a:ext cx="587496" cy="990201"/>
          </a:xfrm>
          <a:prstGeom prst="rightBrace">
            <a:avLst>
              <a:gd name="adj1" fmla="val 24795"/>
              <a:gd name="adj2" fmla="val 50000"/>
            </a:avLst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11179" y="4470157"/>
            <a:ext cx="58278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控制</a:t>
            </a:r>
            <a:r>
              <a:rPr kumimoji="1" lang="en-US" altLang="zh-CN" dirty="0" smtClean="0"/>
              <a:t>div</a:t>
            </a:r>
            <a:r>
              <a:rPr kumimoji="1" lang="zh-CN" altLang="en-US" dirty="0" smtClean="0"/>
              <a:t>的显示外观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85853" y="5884912"/>
            <a:ext cx="71080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 smtClean="0"/>
              <a:t>如果都通过</a:t>
            </a:r>
            <a:r>
              <a:rPr kumimoji="1" lang="en-US" altLang="zh-CN" dirty="0" smtClean="0"/>
              <a:t>style</a:t>
            </a:r>
            <a:r>
              <a:rPr kumimoji="1" lang="zh-CN" altLang="en-US" dirty="0" smtClean="0"/>
              <a:t>去控制外观？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664" y="5884912"/>
            <a:ext cx="2566142" cy="256614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4321" y="6663640"/>
            <a:ext cx="389882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Arial" charset="0"/>
              <a:buChar char="•"/>
            </a:pP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每一个</a:t>
            </a: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都要写</a:t>
            </a: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style</a:t>
            </a:r>
            <a:endParaRPr kumimoji="1" lang="zh-CN" altLang="en-US" sz="2800" dirty="0">
              <a:latin typeface="STSong" charset="-122"/>
              <a:ea typeface="STSong" charset="-122"/>
              <a:cs typeface="STSong" charset="-122"/>
            </a:endParaRPr>
          </a:p>
          <a:p>
            <a:pPr marL="457200" indent="-457200" algn="l">
              <a:buFont typeface="Arial" charset="0"/>
              <a:buChar char="•"/>
            </a:pP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style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不能复用</a:t>
            </a:r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代码难以维护</a:t>
            </a:r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。。。 </a:t>
            </a:r>
          </a:p>
          <a:p>
            <a:endParaRPr kumimoji="1" lang="zh-CN" altLang="en-US" sz="2800" dirty="0" smtClean="0">
              <a:latin typeface="STSong" charset="-122"/>
              <a:ea typeface="STSong" charset="-122"/>
              <a:cs typeface="STSong" charset="-122"/>
            </a:endParaRPr>
          </a:p>
          <a:p>
            <a:endParaRPr kumimoji="1" lang="zh-CN" altLang="en-US" sz="2800" dirty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28749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CSS</a:t>
            </a:r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sp>
        <p:nvSpPr>
          <p:cNvPr id="5" name="矩形 4"/>
          <p:cNvSpPr/>
          <p:nvPr/>
        </p:nvSpPr>
        <p:spPr>
          <a:xfrm>
            <a:off x="232711" y="3148608"/>
            <a:ext cx="12502775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32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&lt;style&gt;</a:t>
            </a:r>
          </a:p>
          <a:p>
            <a:pPr algn="l"/>
            <a:r>
              <a:rPr kumimoji="1" lang="en-US" altLang="zh-CN" sz="32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.login-button{width:100px;height:40px;background-color:red;}</a:t>
            </a:r>
          </a:p>
          <a:p>
            <a:pPr algn="l"/>
            <a:r>
              <a:rPr kumimoji="1" lang="en-US" altLang="zh-CN" sz="32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&lt;/style&gt;</a:t>
            </a:r>
            <a:endParaRPr kumimoji="1" lang="zh-CN" altLang="en-US" sz="3200" i="1" dirty="0" smtClean="0">
              <a:solidFill>
                <a:srgbClr val="FF0000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&lt;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div </a:t>
            </a:r>
            <a:r>
              <a:rPr kumimoji="1" lang="en-US" altLang="zh-CN" sz="32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class</a:t>
            </a:r>
            <a:r>
              <a:rPr kumimoji="1" lang="en-US" altLang="zh-CN" sz="32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=“login-button”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&gt; 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Hello</a:t>
            </a:r>
            <a:r>
              <a:rPr kumimoji="1" lang="zh-CN" altLang="en-US" sz="3200" i="1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DIV&lt;/div&gt;</a:t>
            </a:r>
          </a:p>
        </p:txBody>
      </p:sp>
      <p:sp>
        <p:nvSpPr>
          <p:cNvPr id="11" name="圆角矩形 10"/>
          <p:cNvSpPr/>
          <p:nvPr/>
        </p:nvSpPr>
        <p:spPr bwMode="auto">
          <a:xfrm>
            <a:off x="453728" y="1060376"/>
            <a:ext cx="1656184" cy="9144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7744" y="1132384"/>
            <a:ext cx="140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chemeClr val="bg1"/>
                </a:solidFill>
                <a:latin typeface="STSong" charset="-122"/>
                <a:ea typeface="STSong" charset="-122"/>
                <a:cs typeface="STSong" charset="-122"/>
              </a:rPr>
              <a:t>内部</a:t>
            </a:r>
            <a:endParaRPr kumimoji="1" lang="zh-CN" altLang="en-US" sz="3600" dirty="0">
              <a:solidFill>
                <a:schemeClr val="bg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56840" y="1060376"/>
            <a:ext cx="1048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将</a:t>
            </a: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style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中的一组样式统一定义在一个地方，并取一个标识名称，元素通过</a:t>
            </a: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class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属性使用名称来定义外观样式</a:t>
            </a:r>
            <a:endParaRPr kumimoji="1" lang="zh-CN" altLang="en-US" sz="4000" dirty="0">
              <a:latin typeface="STSong" charset="-122"/>
              <a:ea typeface="STSong" charset="-122"/>
              <a:cs typeface="STSong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186" y="4209189"/>
            <a:ext cx="3289300" cy="5295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11" y="5376719"/>
            <a:ext cx="65405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3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CSS</a:t>
            </a:r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sp>
        <p:nvSpPr>
          <p:cNvPr id="5" name="矩形 4"/>
          <p:cNvSpPr/>
          <p:nvPr/>
        </p:nvSpPr>
        <p:spPr>
          <a:xfrm>
            <a:off x="232711" y="3148608"/>
            <a:ext cx="12502775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32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&lt;style&gt;</a:t>
            </a:r>
          </a:p>
          <a:p>
            <a:pPr algn="l"/>
            <a:r>
              <a:rPr kumimoji="1" lang="en-US" altLang="zh-CN" sz="32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.login-button{width:100px;height:40px;background-color:red;}</a:t>
            </a:r>
          </a:p>
          <a:p>
            <a:pPr algn="l"/>
            <a:r>
              <a:rPr kumimoji="1" lang="en-US" altLang="zh-CN" sz="32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&lt;/style&gt;</a:t>
            </a:r>
            <a:endParaRPr kumimoji="1" lang="zh-CN" altLang="en-US" sz="3200" i="1" dirty="0" smtClean="0">
              <a:solidFill>
                <a:srgbClr val="FF0000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&lt;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div </a:t>
            </a:r>
            <a:r>
              <a:rPr kumimoji="1" lang="en-US" altLang="zh-CN" sz="32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class</a:t>
            </a:r>
            <a:r>
              <a:rPr kumimoji="1" lang="en-US" altLang="zh-CN" sz="32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=“login-button”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&gt; 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Hello</a:t>
            </a:r>
            <a:r>
              <a:rPr kumimoji="1" lang="zh-CN" altLang="en-US" sz="3200" i="1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DIV&lt;/div&gt;</a:t>
            </a:r>
          </a:p>
        </p:txBody>
      </p:sp>
      <p:sp>
        <p:nvSpPr>
          <p:cNvPr id="11" name="圆角矩形 10"/>
          <p:cNvSpPr/>
          <p:nvPr/>
        </p:nvSpPr>
        <p:spPr bwMode="auto">
          <a:xfrm>
            <a:off x="453728" y="1060376"/>
            <a:ext cx="1656184" cy="9144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7744" y="1132384"/>
            <a:ext cx="140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olidFill>
                  <a:schemeClr val="bg1"/>
                </a:solidFill>
                <a:latin typeface="STSong" charset="-122"/>
                <a:ea typeface="STSong" charset="-122"/>
                <a:cs typeface="STSong" charset="-122"/>
              </a:rPr>
              <a:t>CSS</a:t>
            </a:r>
            <a:endParaRPr kumimoji="1" lang="zh-CN" altLang="en-US" sz="3600" dirty="0">
              <a:solidFill>
                <a:schemeClr val="bg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56840" y="1060376"/>
            <a:ext cx="1048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将</a:t>
            </a: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style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中的一组样式统一定义在一个地方，并取一个标识名称，元素通过</a:t>
            </a: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class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属性使用名称来定义外观样式</a:t>
            </a:r>
            <a:endParaRPr kumimoji="1" lang="zh-CN" altLang="en-US" sz="40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2711" y="5236840"/>
            <a:ext cx="125027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style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标签用于定义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CSS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样式；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.login-button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称为一个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CSS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class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，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CSS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class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以‘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.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’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+name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进行定义；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在元素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class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属性上通过设置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class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名称进行使用；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一个元素可以同时使用多个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class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，名称以空格隔开；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一个元素可以同时使用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class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和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style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，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style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优先使用；</a:t>
            </a:r>
          </a:p>
        </p:txBody>
      </p:sp>
    </p:spTree>
    <p:extLst>
      <p:ext uri="{BB962C8B-B14F-4D97-AF65-F5344CB8AC3E}">
        <p14:creationId xmlns:p14="http://schemas.microsoft.com/office/powerpoint/2010/main" val="1117165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CSS</a:t>
            </a:r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sp>
        <p:nvSpPr>
          <p:cNvPr id="5" name="矩形 4"/>
          <p:cNvSpPr/>
          <p:nvPr/>
        </p:nvSpPr>
        <p:spPr>
          <a:xfrm>
            <a:off x="348682" y="1950601"/>
            <a:ext cx="12502775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&lt;style&gt;</a:t>
            </a:r>
          </a:p>
          <a:p>
            <a:pPr algn="l"/>
            <a:r>
              <a:rPr kumimoji="1" lang="en-US" altLang="zh-CN" sz="32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zh-CN" altLang="en-US" sz="32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＃</a:t>
            </a:r>
            <a:r>
              <a:rPr kumimoji="1" lang="en-US" altLang="zh-CN" sz="32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login</a:t>
            </a:r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{width:100px;height:40px;background-color:red;}</a:t>
            </a:r>
          </a:p>
          <a:p>
            <a:pPr algn="l"/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&lt;/style&gt;</a:t>
            </a:r>
            <a:endParaRPr kumimoji="1" lang="zh-CN" altLang="en-US" sz="32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&lt;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div </a:t>
            </a:r>
            <a:r>
              <a:rPr kumimoji="1" lang="en-US" altLang="zh-CN" sz="32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id=“login”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&gt; 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Hello</a:t>
            </a:r>
            <a:r>
              <a:rPr kumimoji="1" lang="zh-CN" altLang="en-US" sz="3200" i="1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DIV&lt;/div&gt;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32711" y="1093237"/>
            <a:ext cx="10482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Wingdings" charset="2"/>
              <a:buChar char="l"/>
            </a:pP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对特定</a:t>
            </a: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id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元素设定样式</a:t>
            </a:r>
            <a:endParaRPr kumimoji="1" lang="zh-CN" altLang="en-US" sz="40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1183" y="4181758"/>
            <a:ext cx="10482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Wingdings" charset="2"/>
              <a:buChar char="l"/>
            </a:pP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对特定标签元素设定样式</a:t>
            </a:r>
            <a:endParaRPr kumimoji="1" lang="zh-CN" altLang="en-US" sz="40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2711" y="5046945"/>
            <a:ext cx="12502775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&lt;style&gt;</a:t>
            </a:r>
          </a:p>
          <a:p>
            <a:pPr algn="l"/>
            <a:r>
              <a:rPr kumimoji="1" lang="en-US" altLang="zh-CN" sz="32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{width:100px;height:40px;background-color:red;}</a:t>
            </a:r>
          </a:p>
          <a:p>
            <a:pPr algn="l"/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&lt;/style&gt;</a:t>
            </a:r>
            <a:endParaRPr kumimoji="1" lang="zh-CN" altLang="en-US" sz="32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&lt;</a:t>
            </a:r>
            <a:r>
              <a:rPr kumimoji="1" lang="en-US" altLang="zh-CN" sz="32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&gt; 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Hello</a:t>
            </a:r>
            <a:r>
              <a:rPr kumimoji="1" lang="zh-CN" altLang="en-US" sz="3200" i="1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DIV&lt;/</a:t>
            </a:r>
            <a:r>
              <a:rPr kumimoji="1" lang="en-US" altLang="zh-CN" sz="32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&gt;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5696" y="7342212"/>
            <a:ext cx="5211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所有的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将具有设定的样式</a:t>
            </a:r>
            <a:endParaRPr kumimoji="1" lang="zh-CN" altLang="en-US" sz="3200" dirty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2840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CSS</a:t>
            </a:r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sp>
        <p:nvSpPr>
          <p:cNvPr id="13" name="圆角矩形 12"/>
          <p:cNvSpPr/>
          <p:nvPr/>
        </p:nvSpPr>
        <p:spPr bwMode="auto">
          <a:xfrm>
            <a:off x="453728" y="1060376"/>
            <a:ext cx="1656184" cy="9144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97744" y="1132384"/>
            <a:ext cx="140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smtClean="0">
                <a:solidFill>
                  <a:schemeClr val="bg1"/>
                </a:solidFill>
                <a:latin typeface="STSong" charset="-122"/>
                <a:ea typeface="STSong" charset="-122"/>
                <a:cs typeface="STSong" charset="-122"/>
              </a:rPr>
              <a:t>class</a:t>
            </a:r>
            <a:endParaRPr kumimoji="1" lang="zh-CN" altLang="en-US" sz="3600" dirty="0">
              <a:solidFill>
                <a:schemeClr val="bg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2325936" y="1060376"/>
            <a:ext cx="1656184" cy="9144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69952" y="1132384"/>
            <a:ext cx="140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olidFill>
                  <a:schemeClr val="bg1"/>
                </a:solidFill>
                <a:latin typeface="STSong" charset="-122"/>
                <a:ea typeface="STSong" charset="-122"/>
                <a:cs typeface="STSong" charset="-122"/>
              </a:rPr>
              <a:t>id</a:t>
            </a:r>
            <a:endParaRPr kumimoji="1" lang="zh-CN" altLang="en-US" sz="3600" dirty="0">
              <a:solidFill>
                <a:schemeClr val="bg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4212747" y="1060376"/>
            <a:ext cx="1656184" cy="9144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356763" y="1132384"/>
            <a:ext cx="140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chemeClr val="bg1"/>
                </a:solidFill>
                <a:latin typeface="STSong" charset="-122"/>
                <a:ea typeface="STSong" charset="-122"/>
                <a:cs typeface="STSong" charset="-122"/>
              </a:rPr>
              <a:t>标签</a:t>
            </a:r>
            <a:endParaRPr kumimoji="1" lang="zh-CN" altLang="en-US" sz="3600" dirty="0">
              <a:solidFill>
                <a:schemeClr val="bg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4003" y="2284512"/>
            <a:ext cx="119830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600" dirty="0">
                <a:latin typeface="STSong" charset="-122"/>
                <a:ea typeface="STSong" charset="-122"/>
                <a:cs typeface="STSong" charset="-122"/>
              </a:rPr>
              <a:t>样式</a:t>
            </a:r>
            <a:r>
              <a:rPr kumimoji="1" lang="zh-CN" altLang="en-US" sz="3600" dirty="0" smtClean="0">
                <a:latin typeface="STSong" charset="-122"/>
                <a:ea typeface="STSong" charset="-122"/>
                <a:cs typeface="STSong" charset="-122"/>
              </a:rPr>
              <a:t>通过这三种方式开发，能达到一定的复用和样式管理，回顾一下：</a:t>
            </a:r>
          </a:p>
          <a:p>
            <a:pPr algn="l"/>
            <a:r>
              <a:rPr kumimoji="1" lang="en-US" altLang="zh-CN" sz="3600" dirty="0" smtClean="0">
                <a:latin typeface="STSong" charset="-122"/>
                <a:ea typeface="STSong" charset="-122"/>
                <a:cs typeface="STSong" charset="-122"/>
              </a:rPr>
              <a:t>1:</a:t>
            </a:r>
            <a:r>
              <a:rPr kumimoji="1" lang="zh-CN" altLang="en-US" sz="3600" dirty="0" smtClean="0">
                <a:latin typeface="STSong" charset="-122"/>
                <a:ea typeface="STSong" charset="-122"/>
                <a:cs typeface="STSong" charset="-122"/>
              </a:rPr>
              <a:t> 先开发</a:t>
            </a:r>
            <a:r>
              <a:rPr kumimoji="1" lang="en-US" altLang="zh-CN" sz="3600" dirty="0" smtClean="0">
                <a:latin typeface="STSong" charset="-122"/>
                <a:ea typeface="STSong" charset="-122"/>
                <a:cs typeface="STSong" charset="-122"/>
              </a:rPr>
              <a:t>&lt;style&gt;…&lt;/style&gt;</a:t>
            </a:r>
          </a:p>
          <a:p>
            <a:pPr algn="l"/>
            <a:r>
              <a:rPr kumimoji="1" lang="en-US" altLang="zh-CN" sz="3600" dirty="0" smtClean="0">
                <a:latin typeface="STSong" charset="-122"/>
                <a:ea typeface="STSong" charset="-122"/>
                <a:cs typeface="STSong" charset="-122"/>
              </a:rPr>
              <a:t>2: </a:t>
            </a:r>
            <a:r>
              <a:rPr kumimoji="1" lang="zh-CN" altLang="en-US" sz="3600" dirty="0" smtClean="0">
                <a:latin typeface="STSong" charset="-122"/>
                <a:ea typeface="STSong" charset="-122"/>
                <a:cs typeface="STSong" charset="-122"/>
              </a:rPr>
              <a:t>然后在</a:t>
            </a:r>
            <a:r>
              <a:rPr kumimoji="1" lang="en-US" altLang="zh-CN" sz="3600" dirty="0" smtClean="0">
                <a:latin typeface="STSong" charset="-122"/>
                <a:ea typeface="STSong" charset="-122"/>
                <a:cs typeface="STSong" charset="-122"/>
              </a:rPr>
              <a:t>class</a:t>
            </a:r>
            <a:r>
              <a:rPr kumimoji="1" lang="zh-CN" altLang="en-US" sz="3600" dirty="0" smtClean="0">
                <a:latin typeface="STSong" charset="-122"/>
                <a:ea typeface="STSong" charset="-122"/>
                <a:cs typeface="STSong" charset="-122"/>
              </a:rPr>
              <a:t>使用类名；或者后续对应的标签元素和</a:t>
            </a:r>
            <a:r>
              <a:rPr kumimoji="1" lang="en-US" altLang="zh-CN" sz="3600" dirty="0" smtClean="0">
                <a:latin typeface="STSong" charset="-122"/>
                <a:ea typeface="STSong" charset="-122"/>
                <a:cs typeface="STSong" charset="-122"/>
              </a:rPr>
              <a:t>id</a:t>
            </a:r>
            <a:r>
              <a:rPr kumimoji="1" lang="zh-CN" altLang="en-US" sz="3600" dirty="0" smtClean="0">
                <a:latin typeface="STSong" charset="-122"/>
                <a:ea typeface="STSong" charset="-122"/>
                <a:cs typeface="STSong" charset="-122"/>
              </a:rPr>
              <a:t>元素才能够生效</a:t>
            </a:r>
          </a:p>
          <a:p>
            <a:pPr algn="l"/>
            <a:r>
              <a:rPr kumimoji="1" lang="en-US" altLang="zh-CN" sz="3600" dirty="0" smtClean="0">
                <a:latin typeface="STSong" charset="-122"/>
                <a:ea typeface="STSong" charset="-122"/>
                <a:cs typeface="STSong" charset="-122"/>
              </a:rPr>
              <a:t>3:</a:t>
            </a:r>
            <a:r>
              <a:rPr kumimoji="1" lang="zh-CN" altLang="en-US" sz="3600" dirty="0" smtClean="0">
                <a:latin typeface="STSong" charset="-122"/>
                <a:ea typeface="STSong" charset="-122"/>
                <a:cs typeface="STSong" charset="-122"/>
              </a:rPr>
              <a:t> 所有这些代码都在同一个文件中编写</a:t>
            </a:r>
            <a:endParaRPr kumimoji="1" lang="zh-CN" altLang="en-US" sz="36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9530" y="5714152"/>
            <a:ext cx="44823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 smtClean="0"/>
              <a:t>如果多个文件呢？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66942" y="6501704"/>
            <a:ext cx="492955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Arial" charset="0"/>
              <a:buChar char="•"/>
            </a:pP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每一个文件都要写</a:t>
            </a: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CSS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样式</a:t>
            </a:r>
            <a:endParaRPr kumimoji="1" lang="zh-CN" altLang="en-US" sz="2800" dirty="0">
              <a:latin typeface="STSong" charset="-122"/>
              <a:ea typeface="STSong" charset="-122"/>
              <a:cs typeface="STSong" charset="-122"/>
            </a:endParaRPr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跨文件</a:t>
            </a: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CSS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样式不能复用</a:t>
            </a:r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代码还是难以维护</a:t>
            </a:r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。。。 </a:t>
            </a:r>
          </a:p>
          <a:p>
            <a:endParaRPr kumimoji="1" lang="zh-CN" altLang="en-US" sz="2800" dirty="0" smtClean="0">
              <a:latin typeface="STSong" charset="-122"/>
              <a:ea typeface="STSong" charset="-122"/>
              <a:cs typeface="STSong" charset="-122"/>
            </a:endParaRPr>
          </a:p>
          <a:p>
            <a:endParaRPr kumimoji="1" lang="zh-CN" altLang="en-US" sz="2800" dirty="0">
              <a:latin typeface="STSong" charset="-122"/>
              <a:ea typeface="STSong" charset="-122"/>
              <a:cs typeface="STSong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688" y="6010568"/>
            <a:ext cx="2566142" cy="256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197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CSS</a:t>
            </a:r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688" y="6010568"/>
            <a:ext cx="2566142" cy="2566142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59594" y="1035882"/>
            <a:ext cx="124795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将</a:t>
            </a: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style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标签中的样式统一定义在一个</a:t>
            </a: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.</a:t>
            </a:r>
            <a:r>
              <a:rPr kumimoji="1" lang="en-US" altLang="zh-CN" sz="4000" dirty="0" err="1" smtClean="0">
                <a:latin typeface="STSong" charset="-122"/>
                <a:ea typeface="STSong" charset="-122"/>
                <a:cs typeface="STSong" charset="-122"/>
              </a:rPr>
              <a:t>css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文件，在</a:t>
            </a: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.html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文件中通过引入</a:t>
            </a: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.</a:t>
            </a:r>
            <a:r>
              <a:rPr kumimoji="1" lang="en-US" altLang="zh-CN" sz="4000" dirty="0" err="1" smtClean="0">
                <a:latin typeface="STSong" charset="-122"/>
                <a:ea typeface="STSong" charset="-122"/>
                <a:cs typeface="STSong" charset="-122"/>
              </a:rPr>
              <a:t>css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文件来使用其中的样式。</a:t>
            </a:r>
            <a:endParaRPr kumimoji="1" lang="zh-CN" altLang="en-US" sz="40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36329" y="4012704"/>
            <a:ext cx="12502775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.html </a:t>
            </a:r>
            <a:r>
              <a:rPr kumimoji="1" lang="zh-CN" altLang="en-US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文件</a:t>
            </a:r>
          </a:p>
          <a:p>
            <a:pPr algn="l"/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&lt;html&gt;</a:t>
            </a:r>
            <a:endParaRPr kumimoji="1" lang="zh-CN" altLang="en-US" sz="32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&lt;head&gt;</a:t>
            </a:r>
          </a:p>
          <a:p>
            <a:pPr algn="l"/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	</a:t>
            </a:r>
            <a:r>
              <a:rPr lang="fi-FI" altLang="zh-CN" sz="32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&lt;</a:t>
            </a:r>
            <a:r>
              <a:rPr lang="fi-FI" altLang="zh-CN" sz="3200" i="1" dirty="0" err="1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link</a:t>
            </a:r>
            <a:r>
              <a:rPr lang="fi-FI" altLang="zh-CN" sz="32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 </a:t>
            </a:r>
            <a:r>
              <a:rPr lang="fi-FI" altLang="zh-CN" sz="3200" i="1" dirty="0" err="1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rel</a:t>
            </a:r>
            <a:r>
              <a:rPr lang="fi-FI" altLang="zh-CN" sz="32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="</a:t>
            </a:r>
            <a:r>
              <a:rPr lang="fi-FI" altLang="zh-CN" sz="3200" i="1" dirty="0" err="1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stylesheet</a:t>
            </a:r>
            <a:r>
              <a:rPr lang="fi-FI" altLang="zh-CN" sz="32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” </a:t>
            </a:r>
            <a:r>
              <a:rPr lang="fi-FI" altLang="zh-CN" sz="3200" i="1" dirty="0" err="1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href</a:t>
            </a:r>
            <a:r>
              <a:rPr lang="fi-FI" altLang="zh-CN" sz="32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=”</a:t>
            </a:r>
            <a:r>
              <a:rPr lang="fi-FI" altLang="zh-CN" sz="3200" i="1" dirty="0" err="1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login.css</a:t>
            </a:r>
            <a:r>
              <a:rPr lang="fi-FI" altLang="zh-CN" sz="32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”/&gt;</a:t>
            </a:r>
            <a:endParaRPr kumimoji="1" lang="en-US" altLang="zh-CN" sz="3200" i="1" dirty="0" smtClean="0">
              <a:solidFill>
                <a:srgbClr val="FF0000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&lt;/head&gt;</a:t>
            </a:r>
          </a:p>
          <a:p>
            <a:pPr algn="l"/>
            <a:r>
              <a:rPr kumimoji="1" lang="en-US" altLang="zh-CN" sz="32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&lt;body&gt;</a:t>
            </a:r>
            <a:endParaRPr kumimoji="1" lang="zh-CN" altLang="en-US" sz="32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		&lt;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div </a:t>
            </a:r>
            <a:r>
              <a:rPr kumimoji="1" lang="en-US" altLang="zh-CN" sz="32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class=“login-button” 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&gt; Hello</a:t>
            </a:r>
            <a:r>
              <a:rPr kumimoji="1" lang="zh-CN" altLang="en-US" sz="3200" i="1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DIV&lt;/div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&gt;</a:t>
            </a:r>
          </a:p>
          <a:p>
            <a:pPr algn="l"/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&lt;/body&gt;</a:t>
            </a: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&lt;html&gt;</a:t>
            </a:r>
            <a:endParaRPr kumimoji="1" lang="en-US" altLang="zh-CN" sz="3200" i="1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75648" y="2614600"/>
            <a:ext cx="12502775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3200" i="1" dirty="0" err="1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l</a:t>
            </a:r>
            <a:r>
              <a:rPr kumimoji="1" lang="en-US" altLang="zh-CN" sz="32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ogin.css</a:t>
            </a:r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 </a:t>
            </a:r>
            <a:r>
              <a:rPr kumimoji="1" lang="zh-CN" altLang="en-US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文件</a:t>
            </a:r>
          </a:p>
          <a:p>
            <a:pPr algn="l"/>
            <a:r>
              <a:rPr kumimoji="1" lang="en-US" altLang="zh-CN" sz="32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.login-button{width:100px;height:40px;background-color:red</a:t>
            </a:r>
            <a:r>
              <a:rPr kumimoji="1" lang="en-US" altLang="zh-CN" sz="32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;}</a:t>
            </a:r>
            <a:endParaRPr kumimoji="1" lang="zh-CN" altLang="en-US" sz="32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5918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CSS</a:t>
            </a:r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sp>
        <p:nvSpPr>
          <p:cNvPr id="25" name="文本框 24"/>
          <p:cNvSpPr txBox="1"/>
          <p:nvPr/>
        </p:nvSpPr>
        <p:spPr>
          <a:xfrm>
            <a:off x="359594" y="1035882"/>
            <a:ext cx="1247951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综上所诉：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三种方式使用样式：</a:t>
            </a:r>
          </a:p>
          <a:p>
            <a:pPr marL="571500" indent="-571500" algn="l">
              <a:buFont typeface="Wingdings" charset="2"/>
              <a:buChar char="l"/>
            </a:pP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内联样式（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Inline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Style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）</a:t>
            </a:r>
          </a:p>
          <a:p>
            <a:pPr marL="571500" indent="-571500" algn="l">
              <a:buFont typeface="Wingdings" charset="2"/>
              <a:buChar char="l"/>
            </a:pP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内部样式（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Embedding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Style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）</a:t>
            </a:r>
          </a:p>
          <a:p>
            <a:pPr marL="571500" indent="-571500" algn="l">
              <a:buFont typeface="Wingdings" charset="2"/>
              <a:buChar char="l"/>
            </a:pP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外部样式（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Linking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Style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三种方式定义样式：</a:t>
            </a:r>
          </a:p>
          <a:p>
            <a:pPr marL="571500" indent="-571500" algn="l">
              <a:buFont typeface="Wingdings" charset="2"/>
              <a:buChar char="l"/>
            </a:pP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class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样式</a:t>
            </a:r>
          </a:p>
          <a:p>
            <a:pPr marL="571500" indent="-571500" algn="l">
              <a:buFont typeface="Wingdings" charset="2"/>
              <a:buChar char="l"/>
            </a:pP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id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样式</a:t>
            </a:r>
          </a:p>
          <a:p>
            <a:pPr marL="571500" indent="-571500" algn="l">
              <a:buFont typeface="Wingdings" charset="2"/>
              <a:buChar char="l"/>
            </a:pP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标签样式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695" y="1957376"/>
            <a:ext cx="1008112" cy="13441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42463" y="1957376"/>
            <a:ext cx="4599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dirty="0" smtClean="0"/>
              <a:t>如果一个元素同时使用了三个地方的样式，</a:t>
            </a:r>
            <a:r>
              <a:rPr kumimoji="1" lang="zh-CN" altLang="en-US" smtClean="0"/>
              <a:t>该使用谁的？</a:t>
            </a:r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392" y="4285635"/>
            <a:ext cx="1008112" cy="134414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546160" y="4285635"/>
            <a:ext cx="4599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dirty="0" smtClean="0"/>
              <a:t>如果一个元素同时使用了三种方式的样式，该使用谁的？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144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zh-CN" altLang="en-US" sz="4000" kern="0" dirty="0" smtClean="0"/>
              <a:t>前端开发能做什么</a:t>
            </a:r>
            <a:endParaRPr lang="zh-CN" altLang="en-US" sz="4000" kern="0" dirty="0"/>
          </a:p>
        </p:txBody>
      </p:sp>
      <p:sp>
        <p:nvSpPr>
          <p:cNvPr id="8" name="五边形 7"/>
          <p:cNvSpPr/>
          <p:nvPr/>
        </p:nvSpPr>
        <p:spPr bwMode="auto">
          <a:xfrm>
            <a:off x="381720" y="1188066"/>
            <a:ext cx="2736304" cy="769794"/>
          </a:xfrm>
          <a:prstGeom prst="homePlate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3728" y="1249797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olidFill>
                  <a:schemeClr val="bg1"/>
                </a:solidFill>
              </a:rPr>
              <a:t>PC</a:t>
            </a:r>
            <a:r>
              <a:rPr kumimoji="1" lang="zh-CN" altLang="en-US" sz="3600" dirty="0" smtClean="0">
                <a:solidFill>
                  <a:schemeClr val="bg1"/>
                </a:solidFill>
              </a:rPr>
              <a:t>网站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13" y="2428528"/>
            <a:ext cx="9093200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122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JavaScript</a:t>
            </a:r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sp>
        <p:nvSpPr>
          <p:cNvPr id="4" name="文本框 3"/>
          <p:cNvSpPr txBox="1"/>
          <p:nvPr/>
        </p:nvSpPr>
        <p:spPr>
          <a:xfrm>
            <a:off x="359594" y="1035882"/>
            <a:ext cx="1247951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JavaScript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是一门脚本语言，除了前端开发，其他开发领域也得到广泛的应用，作为一门语言，将从下面几个方面来了解这门语言：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3600" dirty="0" smtClean="0">
                <a:latin typeface="STSong" charset="-122"/>
                <a:ea typeface="STSong" charset="-122"/>
                <a:cs typeface="STSong" charset="-122"/>
              </a:rPr>
              <a:t>变量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3600" dirty="0" smtClean="0">
                <a:latin typeface="STSong" charset="-122"/>
                <a:ea typeface="STSong" charset="-122"/>
                <a:cs typeface="STSong" charset="-122"/>
              </a:rPr>
              <a:t>条件语句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3600" dirty="0" smtClean="0">
                <a:latin typeface="STSong" charset="-122"/>
                <a:ea typeface="STSong" charset="-122"/>
                <a:cs typeface="STSong" charset="-122"/>
              </a:rPr>
              <a:t>循环语句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3600" dirty="0" smtClean="0">
                <a:latin typeface="STSong" charset="-122"/>
                <a:ea typeface="STSong" charset="-122"/>
                <a:cs typeface="STSong" charset="-122"/>
              </a:rPr>
              <a:t>函数编写</a:t>
            </a:r>
          </a:p>
        </p:txBody>
      </p:sp>
    </p:spTree>
    <p:extLst>
      <p:ext uri="{BB962C8B-B14F-4D97-AF65-F5344CB8AC3E}">
        <p14:creationId xmlns:p14="http://schemas.microsoft.com/office/powerpoint/2010/main" val="15610064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JavaScript</a:t>
            </a:r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sp>
        <p:nvSpPr>
          <p:cNvPr id="5" name="圆角矩形 4"/>
          <p:cNvSpPr/>
          <p:nvPr/>
        </p:nvSpPr>
        <p:spPr bwMode="auto">
          <a:xfrm>
            <a:off x="453728" y="1060376"/>
            <a:ext cx="1656184" cy="9144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7744" y="1132384"/>
            <a:ext cx="140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chemeClr val="bg1"/>
                </a:solidFill>
                <a:latin typeface="STSong" charset="-122"/>
                <a:ea typeface="STSong" charset="-122"/>
                <a:cs typeface="STSong" charset="-122"/>
              </a:rPr>
              <a:t>变量</a:t>
            </a:r>
            <a:endParaRPr kumimoji="1" lang="zh-CN" altLang="en-US" sz="3600" dirty="0">
              <a:solidFill>
                <a:schemeClr val="bg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3728" y="2140496"/>
            <a:ext cx="12502775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var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 a = 1;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59594" y="2719462"/>
            <a:ext cx="63914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Wingdings" charset="2"/>
              <a:buChar char="l"/>
            </a:pPr>
            <a:r>
              <a:rPr kumimoji="1" lang="en-US" altLang="zh-CN" sz="3200" dirty="0" err="1" smtClean="0">
                <a:latin typeface="STSong" charset="-122"/>
                <a:ea typeface="STSong" charset="-122"/>
                <a:cs typeface="STSong" charset="-122"/>
              </a:rPr>
              <a:t>var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关键字声明变量</a:t>
            </a:r>
          </a:p>
          <a:p>
            <a:pPr marL="457200" indent="-457200" algn="l">
              <a:buFont typeface="Wingdings" charset="2"/>
              <a:buChar char="l"/>
            </a:pP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弱类型，变量类型是运行时确定</a:t>
            </a:r>
            <a:endParaRPr kumimoji="1" lang="zh-CN" altLang="en-US" sz="32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7358" y="3940696"/>
            <a:ext cx="12502775" cy="4031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var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 a = 1;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// 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数值</a:t>
            </a:r>
          </a:p>
          <a:p>
            <a:pPr algn="l"/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var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 a = “hello world”; // 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字符串</a:t>
            </a:r>
          </a:p>
          <a:p>
            <a:pPr algn="l"/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var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 a = true; // 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布尔类型</a:t>
            </a:r>
            <a:endParaRPr kumimoji="1" lang="en-US" altLang="zh-CN" sz="3200" i="1" dirty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var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a = null; // null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类型</a:t>
            </a:r>
          </a:p>
          <a:p>
            <a:pPr algn="l"/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var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a = undefined; // undefined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类型</a:t>
            </a:r>
          </a:p>
          <a:p>
            <a:pPr algn="l"/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var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a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=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{}; // object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类型，为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key</a:t>
            </a:r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-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value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对象</a:t>
            </a:r>
            <a:endParaRPr kumimoji="1" lang="en-US" altLang="zh-CN" sz="3200" i="1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var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 a = []; // object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类型，为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array</a:t>
            </a:r>
            <a:r>
              <a:rPr kumimoji="1" lang="zh-CN" altLang="en-US" sz="3200" i="1" dirty="0" smtClean="0">
                <a:latin typeface="STSong" charset="-122"/>
                <a:ea typeface="STSong" charset="-122"/>
                <a:cs typeface="STSong" charset="-122"/>
              </a:rPr>
              <a:t>对象</a:t>
            </a:r>
          </a:p>
          <a:p>
            <a:pPr algn="l"/>
            <a:endParaRPr kumimoji="1" lang="en-US" altLang="zh-CN" sz="3200" i="1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9594" y="7972569"/>
            <a:ext cx="6216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Wingdings" charset="2"/>
              <a:buChar char="l"/>
            </a:pP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使用</a:t>
            </a:r>
            <a:r>
              <a:rPr kumimoji="1" lang="en-US" altLang="zh-CN" sz="3200" dirty="0" err="1" smtClean="0">
                <a:latin typeface="STSong" charset="-122"/>
                <a:ea typeface="STSong" charset="-122"/>
                <a:cs typeface="STSong" charset="-122"/>
              </a:rPr>
              <a:t>typeof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关键字查看变量类型</a:t>
            </a:r>
            <a:endParaRPr kumimoji="1" lang="zh-CN" altLang="en-US" sz="3200" dirty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1444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JavaScript</a:t>
            </a:r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sp>
        <p:nvSpPr>
          <p:cNvPr id="5" name="圆角矩形 4"/>
          <p:cNvSpPr/>
          <p:nvPr/>
        </p:nvSpPr>
        <p:spPr bwMode="auto">
          <a:xfrm>
            <a:off x="453728" y="1060376"/>
            <a:ext cx="1656184" cy="9144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7744" y="1132384"/>
            <a:ext cx="140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chemeClr val="bg1"/>
                </a:solidFill>
                <a:latin typeface="STSong" charset="-122"/>
                <a:ea typeface="STSong" charset="-122"/>
                <a:cs typeface="STSong" charset="-122"/>
              </a:rPr>
              <a:t>条件</a:t>
            </a:r>
            <a:endParaRPr kumimoji="1" lang="zh-CN" altLang="en-US" sz="3600" dirty="0">
              <a:solidFill>
                <a:schemeClr val="bg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3728" y="2140496"/>
            <a:ext cx="5832647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if(a &lt; 10)</a:t>
            </a: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{</a:t>
            </a: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}</a:t>
            </a: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else if(a &lt; 20)</a:t>
            </a: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{</a:t>
            </a: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}</a:t>
            </a: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else</a:t>
            </a: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{</a:t>
            </a:r>
          </a:p>
          <a:p>
            <a:pPr algn="l"/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}</a:t>
            </a:r>
            <a:endParaRPr kumimoji="1" lang="en-US" altLang="zh-CN" sz="3200" i="1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endParaRPr kumimoji="1" lang="en-US" altLang="zh-CN" sz="3200" i="1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90432" y="2139371"/>
            <a:ext cx="6048672" cy="74789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switch(a)</a:t>
            </a: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{</a:t>
            </a:r>
          </a:p>
          <a:p>
            <a:pPr algn="l"/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case 1:</a:t>
            </a:r>
          </a:p>
          <a:p>
            <a:pPr algn="l"/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{</a:t>
            </a:r>
          </a:p>
          <a:p>
            <a:pPr algn="l"/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}</a:t>
            </a:r>
          </a:p>
          <a:p>
            <a:pPr algn="l"/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break;</a:t>
            </a:r>
          </a:p>
          <a:p>
            <a:pPr algn="l"/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case 2:</a:t>
            </a:r>
          </a:p>
          <a:p>
            <a:pPr algn="l"/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{</a:t>
            </a:r>
          </a:p>
          <a:p>
            <a:pPr algn="l"/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}</a:t>
            </a: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	break;</a:t>
            </a:r>
          </a:p>
          <a:p>
            <a:pPr algn="l"/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default:</a:t>
            </a:r>
          </a:p>
          <a:p>
            <a:pPr algn="l"/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{</a:t>
            </a:r>
          </a:p>
          <a:p>
            <a:pPr algn="l"/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}</a:t>
            </a:r>
          </a:p>
          <a:p>
            <a:pPr algn="l"/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}</a:t>
            </a:r>
            <a:endParaRPr kumimoji="1" lang="en-US" altLang="zh-CN" sz="3200" i="1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endParaRPr kumimoji="1" lang="en-US" altLang="zh-CN" sz="3200" i="1" dirty="0" smtClean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7832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JavaScript</a:t>
            </a:r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sp>
        <p:nvSpPr>
          <p:cNvPr id="5" name="圆角矩形 4"/>
          <p:cNvSpPr/>
          <p:nvPr/>
        </p:nvSpPr>
        <p:spPr bwMode="auto">
          <a:xfrm>
            <a:off x="453728" y="1060376"/>
            <a:ext cx="1656184" cy="9144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7744" y="1132384"/>
            <a:ext cx="140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chemeClr val="bg1"/>
                </a:solidFill>
                <a:latin typeface="STSong" charset="-122"/>
                <a:ea typeface="STSong" charset="-122"/>
                <a:cs typeface="STSong" charset="-122"/>
              </a:rPr>
              <a:t>循环</a:t>
            </a:r>
            <a:endParaRPr kumimoji="1" lang="zh-CN" altLang="en-US" sz="3600" dirty="0">
              <a:solidFill>
                <a:schemeClr val="bg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3728" y="2140496"/>
            <a:ext cx="5832647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for(</a:t>
            </a:r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var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i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=0; </a:t>
            </a:r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i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&lt;10; ++</a:t>
            </a:r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i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)</a:t>
            </a: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{</a:t>
            </a:r>
          </a:p>
          <a:p>
            <a:pPr algn="l"/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}</a:t>
            </a:r>
            <a:endParaRPr kumimoji="1" lang="en-US" altLang="zh-CN" sz="3200" i="1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90432" y="2139371"/>
            <a:ext cx="6048672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var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i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 = 0;</a:t>
            </a: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while(</a:t>
            </a:r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i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&lt;10)</a:t>
            </a: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{</a:t>
            </a:r>
          </a:p>
          <a:p>
            <a:pPr algn="l"/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++</a:t>
            </a:r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i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;</a:t>
            </a:r>
          </a:p>
          <a:p>
            <a:pPr algn="l"/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}</a:t>
            </a:r>
            <a:endParaRPr kumimoji="1" lang="en-US" altLang="zh-CN" sz="3200" i="1" dirty="0" smtClean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4499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JavaScript</a:t>
            </a:r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sp>
        <p:nvSpPr>
          <p:cNvPr id="5" name="圆角矩形 4"/>
          <p:cNvSpPr/>
          <p:nvPr/>
        </p:nvSpPr>
        <p:spPr bwMode="auto">
          <a:xfrm>
            <a:off x="453728" y="1060376"/>
            <a:ext cx="1656184" cy="9144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7744" y="1132384"/>
            <a:ext cx="140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chemeClr val="bg1"/>
                </a:solidFill>
                <a:latin typeface="STSong" charset="-122"/>
                <a:ea typeface="STSong" charset="-122"/>
                <a:cs typeface="STSong" charset="-122"/>
              </a:rPr>
              <a:t>函数</a:t>
            </a:r>
            <a:endParaRPr kumimoji="1" lang="zh-CN" altLang="en-US" sz="3600" dirty="0">
              <a:solidFill>
                <a:schemeClr val="bg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3728" y="2140496"/>
            <a:ext cx="5832648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function </a:t>
            </a:r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func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(a, b, c)</a:t>
            </a: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{</a:t>
            </a:r>
          </a:p>
          <a:p>
            <a:pPr algn="l"/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// Definition</a:t>
            </a: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}</a:t>
            </a:r>
          </a:p>
          <a:p>
            <a:pPr algn="l"/>
            <a:endParaRPr kumimoji="1" lang="en-US" altLang="zh-CN" sz="3200" i="1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// Call </a:t>
            </a:r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func</a:t>
            </a:r>
            <a:endParaRPr kumimoji="1" lang="en-US" altLang="zh-CN" sz="3200" i="1" dirty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func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(1, 2, 3);</a:t>
            </a:r>
          </a:p>
        </p:txBody>
      </p:sp>
      <p:sp>
        <p:nvSpPr>
          <p:cNvPr id="8" name="矩形 7"/>
          <p:cNvSpPr/>
          <p:nvPr/>
        </p:nvSpPr>
        <p:spPr>
          <a:xfrm>
            <a:off x="6934448" y="2140496"/>
            <a:ext cx="5638750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var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func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 = function(a, b, c)</a:t>
            </a: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{</a:t>
            </a:r>
          </a:p>
          <a:p>
            <a:pPr algn="l"/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// Definition</a:t>
            </a: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}</a:t>
            </a:r>
          </a:p>
          <a:p>
            <a:pPr algn="l"/>
            <a:endParaRPr kumimoji="1" lang="en-US" altLang="zh-CN" sz="3200" i="1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// Call </a:t>
            </a:r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func</a:t>
            </a:r>
            <a:endParaRPr kumimoji="1" lang="en-US" altLang="zh-CN" sz="3200" i="1" dirty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3200" i="1" dirty="0" err="1" smtClean="0">
                <a:latin typeface="STSong" charset="-122"/>
                <a:ea typeface="STSong" charset="-122"/>
                <a:cs typeface="STSong" charset="-122"/>
              </a:rPr>
              <a:t>func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(1, 2, 3);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77100" y="5845646"/>
            <a:ext cx="4935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Wingdings" charset="2"/>
              <a:buChar char="l"/>
            </a:pP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function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关键字定义函数</a:t>
            </a:r>
          </a:p>
        </p:txBody>
      </p:sp>
    </p:spTree>
    <p:extLst>
      <p:ext uri="{BB962C8B-B14F-4D97-AF65-F5344CB8AC3E}">
        <p14:creationId xmlns:p14="http://schemas.microsoft.com/office/powerpoint/2010/main" val="17871713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JavaScript</a:t>
            </a:r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sp>
        <p:nvSpPr>
          <p:cNvPr id="5" name="圆角矩形 4"/>
          <p:cNvSpPr/>
          <p:nvPr/>
        </p:nvSpPr>
        <p:spPr bwMode="auto">
          <a:xfrm>
            <a:off x="453728" y="1060376"/>
            <a:ext cx="1656184" cy="9144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7744" y="1132384"/>
            <a:ext cx="140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olidFill>
                  <a:schemeClr val="bg1"/>
                </a:solidFill>
                <a:latin typeface="STSong" charset="-122"/>
                <a:ea typeface="STSong" charset="-122"/>
                <a:cs typeface="STSong" charset="-122"/>
              </a:rPr>
              <a:t>script</a:t>
            </a:r>
            <a:endParaRPr kumimoji="1" lang="zh-CN" altLang="en-US" sz="3600" dirty="0">
              <a:solidFill>
                <a:schemeClr val="bg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56840" y="988368"/>
            <a:ext cx="10482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在</a:t>
            </a: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html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文档中通过</a:t>
            </a: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script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标签插入</a:t>
            </a:r>
            <a:r>
              <a:rPr kumimoji="1" lang="en-US" altLang="zh-CN" sz="4000" dirty="0" err="1" smtClean="0">
                <a:latin typeface="STSong" charset="-122"/>
                <a:ea typeface="STSong" charset="-122"/>
                <a:cs typeface="STSong" charset="-122"/>
              </a:rPr>
              <a:t>javascript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脚本，并得到执行</a:t>
            </a:r>
            <a:endParaRPr kumimoji="1" lang="zh-CN" altLang="en-US" sz="40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9594" y="2716560"/>
            <a:ext cx="12479510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&lt;</a:t>
            </a:r>
            <a:r>
              <a:rPr kumimoji="1" lang="en-US" altLang="zh-CN" sz="2800" i="1" dirty="0">
                <a:latin typeface="STSong" charset="-122"/>
                <a:ea typeface="STSong" charset="-122"/>
                <a:cs typeface="STSong" charset="-122"/>
              </a:rPr>
              <a:t>html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&gt;</a:t>
            </a:r>
            <a:endParaRPr kumimoji="1" lang="zh-CN" altLang="en-US" sz="2800" i="1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8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&lt;head&gt;</a:t>
            </a:r>
          </a:p>
          <a:p>
            <a:pPr algn="l"/>
            <a:r>
              <a:rPr kumimoji="1" lang="en-US" altLang="zh-CN" sz="28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&lt;/head&gt;</a:t>
            </a:r>
            <a:endParaRPr kumimoji="1" lang="en-US" altLang="zh-CN" sz="2800" i="1" dirty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800" i="1" dirty="0">
                <a:latin typeface="STSong" charset="-122"/>
                <a:ea typeface="STSong" charset="-122"/>
                <a:cs typeface="STSong" charset="-122"/>
              </a:rPr>
              <a:t>	&lt;body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&gt;</a:t>
            </a:r>
            <a:endParaRPr kumimoji="1" lang="zh-CN" altLang="en-US" sz="2800" i="1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28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zh-CN" altLang="en-US" sz="2800" i="1" dirty="0" smtClean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&lt;script&gt;</a:t>
            </a:r>
          </a:p>
          <a:p>
            <a:pPr algn="l"/>
            <a:r>
              <a:rPr kumimoji="1" lang="en-US" altLang="zh-CN" sz="28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		</a:t>
            </a:r>
            <a:r>
              <a:rPr kumimoji="1" lang="en-US" altLang="zh-CN" sz="2800" i="1" dirty="0" err="1" smtClean="0">
                <a:latin typeface="STSong" charset="-122"/>
                <a:ea typeface="STSong" charset="-122"/>
                <a:cs typeface="STSong" charset="-122"/>
              </a:rPr>
              <a:t>console.log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(“Hello World”);</a:t>
            </a:r>
          </a:p>
          <a:p>
            <a:pPr algn="l"/>
            <a:r>
              <a:rPr kumimoji="1" lang="en-US" altLang="zh-CN" sz="28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	&lt;/script&gt;</a:t>
            </a:r>
            <a:endParaRPr kumimoji="1" lang="en-US" altLang="zh-CN" sz="2800" i="1" dirty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800" i="1" dirty="0">
                <a:latin typeface="STSong" charset="-122"/>
                <a:ea typeface="STSong" charset="-122"/>
                <a:cs typeface="STSong" charset="-122"/>
              </a:rPr>
              <a:t>	&lt;/body&gt;</a:t>
            </a:r>
          </a:p>
          <a:p>
            <a:pPr algn="l"/>
            <a:r>
              <a:rPr kumimoji="1" lang="en-US" altLang="zh-CN" sz="2800" i="1" dirty="0">
                <a:latin typeface="STSong" charset="-122"/>
                <a:ea typeface="STSong" charset="-122"/>
                <a:cs typeface="STSong" charset="-122"/>
              </a:rPr>
              <a:t>&lt;/html&gt;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59594" y="6843887"/>
            <a:ext cx="6288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Wingdings" charset="2"/>
              <a:buChar char="l"/>
            </a:pPr>
            <a:r>
              <a:rPr kumimoji="1" lang="en-US" altLang="zh-CN" sz="3200" dirty="0" err="1" smtClean="0">
                <a:latin typeface="STSong" charset="-122"/>
                <a:ea typeface="STSong" charset="-122"/>
                <a:cs typeface="STSong" charset="-122"/>
              </a:rPr>
              <a:t>console.log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在控制台中打印信息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84" y="7060999"/>
            <a:ext cx="4140200" cy="1320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0044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JavaScript</a:t>
            </a:r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sp>
        <p:nvSpPr>
          <p:cNvPr id="5" name="圆角矩形 4"/>
          <p:cNvSpPr/>
          <p:nvPr/>
        </p:nvSpPr>
        <p:spPr bwMode="auto">
          <a:xfrm>
            <a:off x="453728" y="1060376"/>
            <a:ext cx="1656184" cy="9144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7744" y="1132384"/>
            <a:ext cx="140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olidFill>
                  <a:schemeClr val="bg1"/>
                </a:solidFill>
                <a:latin typeface="STSong" charset="-122"/>
                <a:ea typeface="STSong" charset="-122"/>
                <a:cs typeface="STSong" charset="-122"/>
              </a:rPr>
              <a:t>DOM</a:t>
            </a:r>
            <a:endParaRPr kumimoji="1" lang="zh-CN" altLang="en-US" sz="3600" dirty="0">
              <a:solidFill>
                <a:schemeClr val="bg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56840" y="988368"/>
            <a:ext cx="1048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html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文档被浏览器解析处理过后会生成</a:t>
            </a: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DOM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节点（元素）树，通过</a:t>
            </a: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JavaScript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可以操作</a:t>
            </a: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DOM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节点（元素）</a:t>
            </a:r>
            <a:endParaRPr kumimoji="1" lang="zh-CN" altLang="en-US" sz="40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9594" y="3066722"/>
            <a:ext cx="12479510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&lt;div id=“login”&gt;</a:t>
            </a:r>
          </a:p>
          <a:p>
            <a:pPr algn="l"/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&lt;/div&gt;</a:t>
            </a:r>
            <a:endParaRPr kumimoji="1" lang="zh-CN" altLang="en-US" sz="2800" i="1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&lt;script&gt;</a:t>
            </a:r>
          </a:p>
          <a:p>
            <a:pPr algn="l"/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800" i="1" dirty="0" err="1" smtClean="0">
                <a:latin typeface="STSong" charset="-122"/>
                <a:ea typeface="STSong" charset="-122"/>
                <a:cs typeface="STSong" charset="-122"/>
              </a:rPr>
              <a:t>var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2800" i="1" dirty="0" err="1" smtClean="0">
                <a:latin typeface="STSong" charset="-122"/>
                <a:ea typeface="STSong" charset="-122"/>
                <a:cs typeface="STSong" charset="-122"/>
              </a:rPr>
              <a:t>elem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 = </a:t>
            </a:r>
            <a:r>
              <a:rPr kumimoji="1" lang="en-US" altLang="zh-CN" sz="2800" i="1" dirty="0" err="1" smtClean="0">
                <a:latin typeface="STSong" charset="-122"/>
                <a:ea typeface="STSong" charset="-122"/>
                <a:cs typeface="STSong" charset="-122"/>
              </a:rPr>
              <a:t>document.getElementById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(“login”);</a:t>
            </a:r>
          </a:p>
          <a:p>
            <a:pPr algn="l"/>
            <a:r>
              <a:rPr kumimoji="1" lang="en-US" altLang="zh-CN" sz="28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800" i="1" dirty="0" err="1">
                <a:latin typeface="STSong" charset="-122"/>
                <a:ea typeface="STSong" charset="-122"/>
                <a:cs typeface="STSong" charset="-122"/>
              </a:rPr>
              <a:t>elem.style.width</a:t>
            </a:r>
            <a:r>
              <a:rPr kumimoji="1" lang="en-US" altLang="zh-CN" sz="2800" i="1" dirty="0">
                <a:latin typeface="STSong" charset="-122"/>
                <a:ea typeface="STSong" charset="-122"/>
                <a:cs typeface="STSong" charset="-122"/>
              </a:rPr>
              <a:t>  = 100;			</a:t>
            </a:r>
            <a:endParaRPr kumimoji="1" lang="en-US" altLang="zh-CN" sz="2800" i="1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8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800" i="1" dirty="0" err="1" smtClean="0">
                <a:latin typeface="STSong" charset="-122"/>
                <a:ea typeface="STSong" charset="-122"/>
                <a:cs typeface="STSong" charset="-122"/>
              </a:rPr>
              <a:t>elem.style.height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2800" i="1" dirty="0">
                <a:latin typeface="STSong" charset="-122"/>
                <a:ea typeface="STSong" charset="-122"/>
                <a:cs typeface="STSong" charset="-122"/>
              </a:rPr>
              <a:t>= 40;			</a:t>
            </a:r>
            <a:endParaRPr kumimoji="1" lang="en-US" altLang="zh-CN" sz="2800" i="1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8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800" i="1" dirty="0" err="1" smtClean="0">
                <a:latin typeface="STSong" charset="-122"/>
                <a:ea typeface="STSong" charset="-122"/>
                <a:cs typeface="STSong" charset="-122"/>
              </a:rPr>
              <a:t>elem.style.backgroundColor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2800" i="1" dirty="0">
                <a:latin typeface="STSong" charset="-122"/>
                <a:ea typeface="STSong" charset="-122"/>
                <a:cs typeface="STSong" charset="-122"/>
              </a:rPr>
              <a:t>= "red";			</a:t>
            </a:r>
            <a:endParaRPr kumimoji="1" lang="en-US" altLang="zh-CN" sz="2800" i="1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8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800" i="1" dirty="0" err="1" smtClean="0">
                <a:latin typeface="STSong" charset="-122"/>
                <a:ea typeface="STSong" charset="-122"/>
                <a:cs typeface="STSong" charset="-122"/>
              </a:rPr>
              <a:t>elem.innerHTML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2800" i="1" dirty="0">
                <a:latin typeface="STSong" charset="-122"/>
                <a:ea typeface="STSong" charset="-122"/>
                <a:cs typeface="STSong" charset="-122"/>
              </a:rPr>
              <a:t>= "Hello DIV";</a:t>
            </a:r>
            <a:endParaRPr kumimoji="1" lang="en-US" altLang="zh-CN" sz="2800" i="1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&lt;/script&gt;</a:t>
            </a:r>
            <a:endParaRPr kumimoji="1" lang="en-US" altLang="zh-CN" sz="2800" i="1" dirty="0">
              <a:latin typeface="STSong" charset="-122"/>
              <a:ea typeface="STSong" charset="-122"/>
              <a:cs typeface="STSong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737" y="3134181"/>
            <a:ext cx="4245000" cy="38354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9594" y="7148621"/>
            <a:ext cx="97465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Wingdings" charset="2"/>
              <a:buChar char="l"/>
            </a:pPr>
            <a:r>
              <a:rPr kumimoji="1" lang="en-US" altLang="zh-CN" sz="3200" dirty="0" err="1" smtClean="0">
                <a:latin typeface="STSong" charset="-122"/>
                <a:ea typeface="STSong" charset="-122"/>
                <a:cs typeface="STSong" charset="-122"/>
              </a:rPr>
              <a:t>document.getElementById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通过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ID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查找文档中的元素</a:t>
            </a:r>
          </a:p>
          <a:p>
            <a:pPr marL="457200" indent="-457200" algn="l">
              <a:buFont typeface="Wingdings" charset="2"/>
              <a:buChar char="l"/>
            </a:pP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通过</a:t>
            </a:r>
            <a:r>
              <a:rPr kumimoji="1" lang="en-US" altLang="zh-CN" sz="3200" dirty="0" err="1" smtClean="0">
                <a:latin typeface="STSong" charset="-122"/>
                <a:ea typeface="STSong" charset="-122"/>
                <a:cs typeface="STSong" charset="-122"/>
              </a:rPr>
              <a:t>elem.style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获取和设置元素的样式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endParaRPr kumimoji="1" lang="zh-CN" altLang="en-US" sz="3200" dirty="0" smtClean="0">
              <a:latin typeface="STSong" charset="-122"/>
              <a:ea typeface="STSong" charset="-122"/>
              <a:cs typeface="STSong" charset="-122"/>
            </a:endParaRPr>
          </a:p>
          <a:p>
            <a:pPr marL="457200" indent="-457200" algn="l">
              <a:buFont typeface="Wingdings" charset="2"/>
              <a:buChar char="l"/>
            </a:pP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通过</a:t>
            </a:r>
            <a:r>
              <a:rPr kumimoji="1" lang="en-US" altLang="zh-CN" sz="3200" dirty="0" err="1" smtClean="0">
                <a:latin typeface="STSong" charset="-122"/>
                <a:ea typeface="STSong" charset="-122"/>
                <a:cs typeface="STSong" charset="-122"/>
              </a:rPr>
              <a:t>elem.innerHTML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设置元素的内容</a:t>
            </a:r>
          </a:p>
        </p:txBody>
      </p:sp>
    </p:spTree>
    <p:extLst>
      <p:ext uri="{BB962C8B-B14F-4D97-AF65-F5344CB8AC3E}">
        <p14:creationId xmlns:p14="http://schemas.microsoft.com/office/powerpoint/2010/main" val="15369044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JavaScript</a:t>
            </a:r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sp>
        <p:nvSpPr>
          <p:cNvPr id="5" name="圆角矩形 4"/>
          <p:cNvSpPr/>
          <p:nvPr/>
        </p:nvSpPr>
        <p:spPr bwMode="auto">
          <a:xfrm>
            <a:off x="453728" y="1060376"/>
            <a:ext cx="1656184" cy="9144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7744" y="1132384"/>
            <a:ext cx="140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olidFill>
                  <a:schemeClr val="bg1"/>
                </a:solidFill>
                <a:latin typeface="STSong" charset="-122"/>
                <a:ea typeface="STSong" charset="-122"/>
                <a:cs typeface="STSong" charset="-122"/>
              </a:rPr>
              <a:t>Event</a:t>
            </a:r>
            <a:endParaRPr kumimoji="1" lang="zh-CN" altLang="en-US" sz="3600" dirty="0">
              <a:solidFill>
                <a:schemeClr val="bg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56840" y="988368"/>
            <a:ext cx="10482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在</a:t>
            </a: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JavaScript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中通过对</a:t>
            </a: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DOM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节点绑定事件来处理</a:t>
            </a: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UI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操作</a:t>
            </a:r>
            <a:endParaRPr kumimoji="1" lang="zh-CN" altLang="en-US" sz="40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9594" y="2572544"/>
            <a:ext cx="12479510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&lt;div id=“login”</a:t>
            </a:r>
            <a:r>
              <a:rPr kumimoji="1" lang="zh-CN" altLang="en-US" sz="28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style</a:t>
            </a:r>
            <a:r>
              <a:rPr kumimoji="1" lang="zh-CN" altLang="en-US" sz="2800" i="1" dirty="0" smtClean="0">
                <a:latin typeface="STSong" charset="-122"/>
                <a:ea typeface="STSong" charset="-122"/>
                <a:cs typeface="STSong" charset="-122"/>
              </a:rPr>
              <a:t>＝“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width:100px;height:40px;background-color:red</a:t>
            </a:r>
            <a:r>
              <a:rPr kumimoji="1" lang="zh-CN" altLang="en-US" sz="2800" i="1" dirty="0" smtClean="0">
                <a:latin typeface="STSong" charset="-122"/>
                <a:ea typeface="STSong" charset="-122"/>
                <a:cs typeface="STSong" charset="-122"/>
              </a:rPr>
              <a:t>”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&gt;</a:t>
            </a:r>
          </a:p>
          <a:p>
            <a:pPr algn="l"/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&lt;/div&gt;</a:t>
            </a:r>
            <a:endParaRPr kumimoji="1" lang="zh-CN" altLang="en-US" sz="2800" i="1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&lt;script&gt;</a:t>
            </a:r>
          </a:p>
          <a:p>
            <a:pPr algn="l"/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800" i="1" dirty="0" err="1" smtClean="0">
                <a:latin typeface="STSong" charset="-122"/>
                <a:ea typeface="STSong" charset="-122"/>
                <a:cs typeface="STSong" charset="-122"/>
              </a:rPr>
              <a:t>var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2800" i="1" dirty="0" err="1" smtClean="0">
                <a:latin typeface="STSong" charset="-122"/>
                <a:ea typeface="STSong" charset="-122"/>
                <a:cs typeface="STSong" charset="-122"/>
              </a:rPr>
              <a:t>elem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 = </a:t>
            </a:r>
            <a:r>
              <a:rPr kumimoji="1" lang="en-US" altLang="zh-CN" sz="2800" i="1" dirty="0" err="1" smtClean="0">
                <a:latin typeface="STSong" charset="-122"/>
                <a:ea typeface="STSong" charset="-122"/>
                <a:cs typeface="STSong" charset="-122"/>
              </a:rPr>
              <a:t>document.getElementById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(“login”);</a:t>
            </a:r>
          </a:p>
          <a:p>
            <a:pPr algn="l"/>
            <a:r>
              <a:rPr kumimoji="1" lang="en-US" altLang="zh-CN" sz="28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8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2800" i="1" dirty="0" err="1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elem.addEventListener</a:t>
            </a:r>
            <a:r>
              <a:rPr kumimoji="1" lang="en-US" altLang="zh-CN" sz="28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(“click”, function()</a:t>
            </a:r>
          </a:p>
          <a:p>
            <a:pPr algn="l"/>
            <a:r>
              <a:rPr kumimoji="1" lang="en-US" altLang="zh-CN" sz="28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8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{</a:t>
            </a:r>
          </a:p>
          <a:p>
            <a:pPr algn="l"/>
            <a:r>
              <a:rPr kumimoji="1" lang="en-US" altLang="zh-CN" sz="28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8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800" i="1" dirty="0" err="1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console.log</a:t>
            </a:r>
            <a:r>
              <a:rPr kumimoji="1" lang="en-US" altLang="zh-CN" sz="28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(“Hello World”);</a:t>
            </a:r>
          </a:p>
          <a:p>
            <a:pPr algn="l"/>
            <a:r>
              <a:rPr kumimoji="1" lang="en-US" altLang="zh-CN" sz="28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8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}, false);</a:t>
            </a:r>
          </a:p>
          <a:p>
            <a:pPr algn="l"/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&lt;/script&gt;</a:t>
            </a:r>
            <a:endParaRPr kumimoji="1" lang="en-US" altLang="zh-CN" sz="2800" i="1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9595" y="6893024"/>
            <a:ext cx="12479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charset="2"/>
              <a:buChar char="l"/>
            </a:pP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通过</a:t>
            </a:r>
            <a:r>
              <a:rPr kumimoji="1" lang="en-US" altLang="zh-CN" sz="3200" dirty="0" err="1" smtClean="0">
                <a:latin typeface="STSong" charset="-122"/>
                <a:ea typeface="STSong" charset="-122"/>
                <a:cs typeface="STSong" charset="-122"/>
              </a:rPr>
              <a:t>elem.addEventListener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绑定事件</a:t>
            </a:r>
          </a:p>
          <a:p>
            <a:pPr marL="457200" indent="-457200" algn="l">
              <a:buFont typeface="Wingdings" charset="2"/>
              <a:buChar char="l"/>
            </a:pP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每次点击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login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时会产生一个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click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事件，元素对应事件的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listener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会得到调用</a:t>
            </a:r>
          </a:p>
        </p:txBody>
      </p:sp>
    </p:spTree>
    <p:extLst>
      <p:ext uri="{BB962C8B-B14F-4D97-AF65-F5344CB8AC3E}">
        <p14:creationId xmlns:p14="http://schemas.microsoft.com/office/powerpoint/2010/main" val="1119554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 smtClean="0"/>
              <a:t>JavaScript</a:t>
            </a:r>
            <a:r>
              <a:rPr lang="zh-CN" altLang="en-US" sz="4000" kern="0" dirty="0" smtClean="0"/>
              <a:t>开发基础</a:t>
            </a:r>
            <a:endParaRPr lang="zh-CN" altLang="en-US" sz="4000" kern="0" dirty="0"/>
          </a:p>
        </p:txBody>
      </p:sp>
      <p:sp>
        <p:nvSpPr>
          <p:cNvPr id="5" name="圆角矩形 4"/>
          <p:cNvSpPr/>
          <p:nvPr/>
        </p:nvSpPr>
        <p:spPr bwMode="auto">
          <a:xfrm>
            <a:off x="453728" y="1060376"/>
            <a:ext cx="1656184" cy="9144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7744" y="1132384"/>
            <a:ext cx="140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olidFill>
                  <a:schemeClr val="bg1"/>
                </a:solidFill>
                <a:latin typeface="STSong" charset="-122"/>
                <a:ea typeface="STSong" charset="-122"/>
                <a:cs typeface="STSong" charset="-122"/>
              </a:rPr>
              <a:t>Event</a:t>
            </a:r>
            <a:endParaRPr kumimoji="1" lang="zh-CN" altLang="en-US" sz="3600" dirty="0">
              <a:solidFill>
                <a:schemeClr val="bg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56840" y="988368"/>
            <a:ext cx="10482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在</a:t>
            </a: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JavaScript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中通过对</a:t>
            </a: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DOM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节点绑定事件来处理</a:t>
            </a:r>
            <a:r>
              <a:rPr kumimoji="1" lang="en-US" altLang="zh-CN" sz="4000" dirty="0" smtClean="0">
                <a:latin typeface="STSong" charset="-122"/>
                <a:ea typeface="STSong" charset="-122"/>
                <a:cs typeface="STSong" charset="-122"/>
              </a:rPr>
              <a:t>UI</a:t>
            </a:r>
            <a:r>
              <a:rPr kumimoji="1" lang="zh-CN" altLang="en-US" sz="4000" dirty="0" smtClean="0">
                <a:latin typeface="STSong" charset="-122"/>
                <a:ea typeface="STSong" charset="-122"/>
                <a:cs typeface="STSong" charset="-122"/>
              </a:rPr>
              <a:t>操作</a:t>
            </a:r>
            <a:endParaRPr kumimoji="1" lang="zh-CN" altLang="en-US" sz="40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9594" y="2572544"/>
            <a:ext cx="12479510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&lt;div id=“login”</a:t>
            </a:r>
            <a:r>
              <a:rPr kumimoji="1" lang="zh-CN" altLang="en-US" sz="28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style</a:t>
            </a:r>
            <a:r>
              <a:rPr kumimoji="1" lang="zh-CN" altLang="en-US" sz="2800" i="1" dirty="0" smtClean="0">
                <a:latin typeface="STSong" charset="-122"/>
                <a:ea typeface="STSong" charset="-122"/>
                <a:cs typeface="STSong" charset="-122"/>
              </a:rPr>
              <a:t>＝“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width:100px;height:40px;background-color:red</a:t>
            </a:r>
            <a:r>
              <a:rPr kumimoji="1" lang="zh-CN" altLang="en-US" sz="2800" i="1" dirty="0" smtClean="0">
                <a:latin typeface="STSong" charset="-122"/>
                <a:ea typeface="STSong" charset="-122"/>
                <a:cs typeface="STSong" charset="-122"/>
              </a:rPr>
              <a:t>”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&gt;</a:t>
            </a:r>
          </a:p>
          <a:p>
            <a:pPr algn="l"/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&lt;/div&gt;</a:t>
            </a:r>
            <a:endParaRPr kumimoji="1" lang="zh-CN" altLang="en-US" sz="2800" i="1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&lt;script&gt;</a:t>
            </a:r>
          </a:p>
          <a:p>
            <a:pPr algn="l"/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800" i="1" dirty="0" err="1" smtClean="0">
                <a:latin typeface="STSong" charset="-122"/>
                <a:ea typeface="STSong" charset="-122"/>
                <a:cs typeface="STSong" charset="-122"/>
              </a:rPr>
              <a:t>var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2800" i="1" dirty="0" err="1" smtClean="0">
                <a:latin typeface="STSong" charset="-122"/>
                <a:ea typeface="STSong" charset="-122"/>
                <a:cs typeface="STSong" charset="-122"/>
              </a:rPr>
              <a:t>elem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 = </a:t>
            </a:r>
            <a:r>
              <a:rPr kumimoji="1" lang="en-US" altLang="zh-CN" sz="2800" i="1" dirty="0" err="1" smtClean="0">
                <a:latin typeface="STSong" charset="-122"/>
                <a:ea typeface="STSong" charset="-122"/>
                <a:cs typeface="STSong" charset="-122"/>
              </a:rPr>
              <a:t>document.getElementById</a:t>
            </a:r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(“login”);</a:t>
            </a:r>
          </a:p>
          <a:p>
            <a:pPr algn="l"/>
            <a:r>
              <a:rPr kumimoji="1" lang="en-US" altLang="zh-CN" sz="28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8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2800" i="1" dirty="0" err="1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elem.addEventListener</a:t>
            </a:r>
            <a:r>
              <a:rPr kumimoji="1" lang="en-US" altLang="zh-CN" sz="28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(“click”, function()</a:t>
            </a:r>
          </a:p>
          <a:p>
            <a:pPr algn="l"/>
            <a:r>
              <a:rPr kumimoji="1" lang="en-US" altLang="zh-CN" sz="28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8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{</a:t>
            </a:r>
          </a:p>
          <a:p>
            <a:pPr algn="l"/>
            <a:r>
              <a:rPr kumimoji="1" lang="en-US" altLang="zh-CN" sz="28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8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800" i="1" dirty="0" err="1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console.log</a:t>
            </a:r>
            <a:r>
              <a:rPr kumimoji="1" lang="en-US" altLang="zh-CN" sz="28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(“Hello World”);</a:t>
            </a:r>
          </a:p>
          <a:p>
            <a:pPr algn="l"/>
            <a:r>
              <a:rPr kumimoji="1" lang="en-US" altLang="zh-CN" sz="2800" i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8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}, false);</a:t>
            </a:r>
          </a:p>
          <a:p>
            <a:pPr algn="l"/>
            <a:r>
              <a:rPr kumimoji="1" lang="en-US" altLang="zh-CN" sz="2800" i="1" dirty="0" smtClean="0">
                <a:latin typeface="STSong" charset="-122"/>
                <a:ea typeface="STSong" charset="-122"/>
                <a:cs typeface="STSong" charset="-122"/>
              </a:rPr>
              <a:t>&lt;/script&gt;</a:t>
            </a:r>
            <a:endParaRPr kumimoji="1" lang="en-US" altLang="zh-CN" sz="2800" i="1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9595" y="6893024"/>
            <a:ext cx="12479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charset="2"/>
              <a:buChar char="l"/>
            </a:pP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通过</a:t>
            </a:r>
            <a:r>
              <a:rPr kumimoji="1" lang="en-US" altLang="zh-CN" sz="3200" dirty="0" err="1" smtClean="0">
                <a:latin typeface="STSong" charset="-122"/>
                <a:ea typeface="STSong" charset="-122"/>
                <a:cs typeface="STSong" charset="-122"/>
              </a:rPr>
              <a:t>elem.addEventListener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绑定事件</a:t>
            </a:r>
          </a:p>
          <a:p>
            <a:pPr marL="457200" indent="-457200" algn="l">
              <a:buFont typeface="Wingdings" charset="2"/>
              <a:buChar char="l"/>
            </a:pP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每次点击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login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div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时会产生一个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click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事件，元素对应事件的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listener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会得到调用</a:t>
            </a:r>
          </a:p>
        </p:txBody>
      </p:sp>
    </p:spTree>
    <p:extLst>
      <p:ext uri="{BB962C8B-B14F-4D97-AF65-F5344CB8AC3E}">
        <p14:creationId xmlns:p14="http://schemas.microsoft.com/office/powerpoint/2010/main" val="10993267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/>
              <a:t>JavaScript</a:t>
            </a:r>
            <a:r>
              <a:rPr lang="zh-CN" altLang="en-US" sz="4000" kern="0" dirty="0"/>
              <a:t>开发基础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9594" y="1204392"/>
            <a:ext cx="119830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600" dirty="0" smtClean="0">
                <a:latin typeface="STSong" charset="-122"/>
                <a:ea typeface="STSong" charset="-122"/>
                <a:cs typeface="STSong" charset="-122"/>
              </a:rPr>
              <a:t>和</a:t>
            </a:r>
            <a:r>
              <a:rPr kumimoji="1" lang="en-US" altLang="zh-CN" sz="3600" dirty="0" smtClean="0">
                <a:latin typeface="STSong" charset="-122"/>
                <a:ea typeface="STSong" charset="-122"/>
                <a:cs typeface="STSong" charset="-122"/>
              </a:rPr>
              <a:t>CSS</a:t>
            </a:r>
            <a:r>
              <a:rPr kumimoji="1" lang="zh-CN" altLang="en-US" sz="3600" dirty="0" smtClean="0">
                <a:latin typeface="STSong" charset="-122"/>
                <a:ea typeface="STSong" charset="-122"/>
                <a:cs typeface="STSong" charset="-122"/>
              </a:rPr>
              <a:t>类似，除了通过</a:t>
            </a:r>
            <a:r>
              <a:rPr kumimoji="1" lang="en-US" altLang="zh-CN" sz="3600" dirty="0" smtClean="0">
                <a:latin typeface="STSong" charset="-122"/>
                <a:ea typeface="STSong" charset="-122"/>
                <a:cs typeface="STSong" charset="-122"/>
              </a:rPr>
              <a:t>script</a:t>
            </a:r>
            <a:r>
              <a:rPr kumimoji="1" lang="zh-CN" altLang="en-US" sz="3600" dirty="0" smtClean="0">
                <a:latin typeface="STSong" charset="-122"/>
                <a:ea typeface="STSong" charset="-122"/>
                <a:cs typeface="STSong" charset="-122"/>
              </a:rPr>
              <a:t>标签直接嵌入</a:t>
            </a:r>
            <a:r>
              <a:rPr kumimoji="1" lang="en-US" altLang="zh-CN" sz="3600" dirty="0" err="1" smtClean="0">
                <a:latin typeface="STSong" charset="-122"/>
                <a:ea typeface="STSong" charset="-122"/>
                <a:cs typeface="STSong" charset="-122"/>
              </a:rPr>
              <a:t>javascript</a:t>
            </a:r>
            <a:r>
              <a:rPr kumimoji="1" lang="zh-CN" altLang="en-US" sz="3600" dirty="0" smtClean="0">
                <a:latin typeface="STSong" charset="-122"/>
                <a:ea typeface="STSong" charset="-122"/>
                <a:cs typeface="STSong" charset="-122"/>
              </a:rPr>
              <a:t>代码的方式，还可以通过引入外部文件来执行</a:t>
            </a:r>
            <a:r>
              <a:rPr kumimoji="1" lang="en-US" altLang="zh-CN" sz="3600" dirty="0" err="1" smtClean="0">
                <a:latin typeface="STSong" charset="-122"/>
                <a:ea typeface="STSong" charset="-122"/>
                <a:cs typeface="STSong" charset="-122"/>
              </a:rPr>
              <a:t>javascript</a:t>
            </a:r>
            <a:r>
              <a:rPr kumimoji="1" lang="zh-CN" altLang="en-US" sz="3600" dirty="0" smtClean="0">
                <a:latin typeface="STSong" charset="-122"/>
                <a:ea typeface="STSong" charset="-122"/>
                <a:cs typeface="STSong" charset="-122"/>
              </a:rPr>
              <a:t>代码。这方便了</a:t>
            </a:r>
            <a:r>
              <a:rPr kumimoji="1" lang="en-US" altLang="zh-CN" sz="3600" dirty="0" err="1" smtClean="0">
                <a:latin typeface="STSong" charset="-122"/>
                <a:ea typeface="STSong" charset="-122"/>
                <a:cs typeface="STSong" charset="-122"/>
              </a:rPr>
              <a:t>javascript</a:t>
            </a:r>
            <a:r>
              <a:rPr kumimoji="1" lang="zh-CN" altLang="en-US" sz="3600" dirty="0" smtClean="0">
                <a:latin typeface="STSong" charset="-122"/>
                <a:ea typeface="STSong" charset="-122"/>
                <a:cs typeface="STSong" charset="-122"/>
              </a:rPr>
              <a:t>代码的维护和重用。</a:t>
            </a:r>
            <a:endParaRPr kumimoji="1" lang="zh-CN" altLang="en-US" sz="36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6329" y="4372744"/>
            <a:ext cx="12502775" cy="4031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.html </a:t>
            </a:r>
            <a:r>
              <a:rPr kumimoji="1" lang="zh-CN" altLang="en-US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文件</a:t>
            </a:r>
          </a:p>
          <a:p>
            <a:pPr algn="l"/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&lt;html&gt;</a:t>
            </a:r>
            <a:endParaRPr kumimoji="1" lang="zh-CN" altLang="en-US" sz="32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&lt;head&gt;</a:t>
            </a:r>
          </a:p>
          <a:p>
            <a:pPr algn="l"/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	</a:t>
            </a:r>
            <a:r>
              <a:rPr lang="fi-FI" altLang="zh-CN" sz="32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&lt;</a:t>
            </a:r>
            <a:r>
              <a:rPr lang="fi-FI" altLang="zh-CN" sz="3200" i="1" dirty="0" err="1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script</a:t>
            </a:r>
            <a:r>
              <a:rPr lang="fi-FI" altLang="zh-CN" sz="32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 </a:t>
            </a:r>
            <a:r>
              <a:rPr lang="fi-FI" altLang="zh-CN" sz="3200" i="1" dirty="0" err="1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src</a:t>
            </a:r>
            <a:r>
              <a:rPr lang="fi-FI" altLang="zh-CN" sz="32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=”</a:t>
            </a:r>
            <a:r>
              <a:rPr lang="fi-FI" altLang="zh-CN" sz="3200" i="1" dirty="0" err="1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login.js</a:t>
            </a:r>
            <a:r>
              <a:rPr lang="fi-FI" altLang="zh-CN" sz="32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”&gt;&lt;/</a:t>
            </a:r>
            <a:r>
              <a:rPr lang="fi-FI" altLang="zh-CN" sz="3200" i="1" dirty="0" err="1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script</a:t>
            </a:r>
            <a:r>
              <a:rPr lang="fi-FI" altLang="zh-CN" sz="3200" i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&gt;</a:t>
            </a:r>
            <a:endParaRPr kumimoji="1" lang="en-US" altLang="zh-CN" sz="3200" i="1" dirty="0" smtClean="0">
              <a:solidFill>
                <a:srgbClr val="FF0000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&lt;/head&gt;</a:t>
            </a:r>
          </a:p>
          <a:p>
            <a:pPr algn="l"/>
            <a:r>
              <a:rPr kumimoji="1" lang="en-US" altLang="zh-CN" sz="32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&lt;body&gt;</a:t>
            </a:r>
            <a:endParaRPr kumimoji="1" lang="zh-CN" altLang="en-US" sz="32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&lt;/body&gt;</a:t>
            </a: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&lt;html&gt;</a:t>
            </a:r>
            <a:endParaRPr kumimoji="1" lang="en-US" altLang="zh-CN" sz="3200" i="1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75648" y="3058837"/>
            <a:ext cx="12502775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32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login.js</a:t>
            </a:r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 </a:t>
            </a:r>
            <a:r>
              <a:rPr kumimoji="1" lang="zh-CN" altLang="en-US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文件</a:t>
            </a:r>
          </a:p>
          <a:p>
            <a:pPr algn="l"/>
            <a:r>
              <a:rPr kumimoji="1" lang="en-US" altLang="zh-CN" sz="32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console.log</a:t>
            </a:r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(“Hello World”);</a:t>
            </a:r>
            <a:endParaRPr kumimoji="1" lang="zh-CN" altLang="en-US" sz="32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738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zh-CN" altLang="en-US" sz="4000" kern="0" dirty="0" smtClean="0"/>
              <a:t>前端开发能做什么</a:t>
            </a:r>
            <a:endParaRPr lang="zh-CN" altLang="en-US" sz="4000" kern="0" dirty="0"/>
          </a:p>
        </p:txBody>
      </p:sp>
      <p:sp>
        <p:nvSpPr>
          <p:cNvPr id="8" name="五边形 7"/>
          <p:cNvSpPr/>
          <p:nvPr/>
        </p:nvSpPr>
        <p:spPr bwMode="auto">
          <a:xfrm>
            <a:off x="381720" y="1188066"/>
            <a:ext cx="6048672" cy="769794"/>
          </a:xfrm>
          <a:prstGeom prst="homePlate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3728" y="1249797"/>
            <a:ext cx="5505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bg1"/>
                </a:solidFill>
              </a:rPr>
              <a:t>移动端网站</a:t>
            </a:r>
            <a:r>
              <a:rPr kumimoji="1" lang="en-US" altLang="zh-CN" sz="3600" dirty="0">
                <a:solidFill>
                  <a:schemeClr val="bg1"/>
                </a:solidFill>
              </a:rPr>
              <a:t>/</a:t>
            </a:r>
            <a:r>
              <a:rPr kumimoji="1" lang="zh-CN" altLang="en-US" sz="3600" dirty="0">
                <a:solidFill>
                  <a:schemeClr val="bg1"/>
                </a:solidFill>
              </a:rPr>
              <a:t>微信公众号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8" y="2631567"/>
            <a:ext cx="3600400" cy="642169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320" y="2661002"/>
            <a:ext cx="3636152" cy="646427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1677864" y="214049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smtClean="0">
                <a:latin typeface="+mn-lt"/>
                <a:ea typeface="STSong" charset="-122"/>
                <a:cs typeface="STSong" charset="-122"/>
              </a:rPr>
              <a:t>淘宝</a:t>
            </a:r>
            <a:endParaRPr kumimoji="1" lang="zh-CN" altLang="en-US" sz="2400" dirty="0">
              <a:latin typeface="+mn-lt"/>
              <a:ea typeface="STSong" charset="-122"/>
              <a:cs typeface="STSong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70804" y="21404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+mn-lt"/>
                <a:ea typeface="STSong" charset="-122"/>
                <a:cs typeface="STSong" charset="-122"/>
              </a:rPr>
              <a:t>微信公众号</a:t>
            </a:r>
            <a:endParaRPr kumimoji="1" lang="zh-CN" altLang="en-US" sz="2400" dirty="0">
              <a:latin typeface="+mn-lt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3355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n-US" altLang="zh-CN" sz="4000" kern="0" dirty="0"/>
              <a:t>JavaScript</a:t>
            </a:r>
            <a:r>
              <a:rPr lang="zh-CN" altLang="en-US" sz="4000" kern="0" dirty="0"/>
              <a:t>开发基础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9594" y="1204392"/>
            <a:ext cx="11983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3600" dirty="0" smtClean="0">
                <a:latin typeface="STSong" charset="-122"/>
                <a:ea typeface="STSong" charset="-122"/>
                <a:cs typeface="STSong" charset="-122"/>
              </a:rPr>
              <a:t>.html</a:t>
            </a:r>
            <a:r>
              <a:rPr kumimoji="1" lang="zh-CN" altLang="en-US" sz="3600" dirty="0" smtClean="0">
                <a:latin typeface="STSong" charset="-122"/>
                <a:ea typeface="STSong" charset="-122"/>
                <a:cs typeface="STSong" charset="-122"/>
              </a:rPr>
              <a:t>文档解析顺序</a:t>
            </a:r>
          </a:p>
        </p:txBody>
      </p:sp>
      <p:sp>
        <p:nvSpPr>
          <p:cNvPr id="14" name="矩形 13"/>
          <p:cNvSpPr/>
          <p:nvPr/>
        </p:nvSpPr>
        <p:spPr>
          <a:xfrm>
            <a:off x="336329" y="1924472"/>
            <a:ext cx="7606231" cy="6494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&lt;html&gt;</a:t>
            </a:r>
            <a:endParaRPr kumimoji="1" lang="zh-CN" altLang="en-US" sz="32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&lt;head&gt;</a:t>
            </a:r>
          </a:p>
          <a:p>
            <a:pPr algn="l"/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	</a:t>
            </a:r>
            <a:r>
              <a:rPr lang="fi-FI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</a:t>
            </a:r>
            <a:r>
              <a:rPr lang="fi-FI" altLang="zh-CN" sz="32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script</a:t>
            </a:r>
            <a:r>
              <a:rPr lang="fi-FI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 </a:t>
            </a:r>
            <a:r>
              <a:rPr lang="fi-FI" altLang="zh-CN" sz="32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src</a:t>
            </a:r>
            <a:r>
              <a:rPr lang="fi-FI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=”</a:t>
            </a:r>
            <a:r>
              <a:rPr lang="fi-FI" altLang="zh-CN" sz="32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login.js</a:t>
            </a:r>
            <a:r>
              <a:rPr lang="fi-FI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”&gt;&lt;/</a:t>
            </a:r>
            <a:r>
              <a:rPr lang="fi-FI" altLang="zh-CN" sz="3200" i="1" dirty="0" err="1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script</a:t>
            </a:r>
            <a:r>
              <a:rPr lang="fi-FI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&gt;</a:t>
            </a:r>
            <a:endParaRPr kumimoji="1" lang="en-US" altLang="zh-CN" sz="32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&lt;/head&gt;</a:t>
            </a:r>
          </a:p>
          <a:p>
            <a:pPr algn="l"/>
            <a:r>
              <a:rPr kumimoji="1" lang="en-US" altLang="zh-CN" sz="32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&lt;body&gt;</a:t>
            </a:r>
            <a:endParaRPr kumimoji="1" lang="zh-CN" altLang="en-US" sz="32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zh-CN" altLang="en-US" sz="32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zh-CN" altLang="en-US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&lt;script&gt;</a:t>
            </a:r>
          </a:p>
          <a:p>
            <a:pPr algn="l"/>
            <a:r>
              <a:rPr kumimoji="1" lang="en-US" altLang="zh-CN" sz="32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	// Do something</a:t>
            </a:r>
          </a:p>
          <a:p>
            <a:pPr algn="l"/>
            <a:r>
              <a:rPr kumimoji="1" lang="en-US" altLang="zh-CN" sz="32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&lt;/script&gt;</a:t>
            </a:r>
          </a:p>
          <a:p>
            <a:pPr algn="l"/>
            <a:r>
              <a:rPr kumimoji="1" lang="en-US" altLang="zh-CN" sz="32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&lt;div&gt;</a:t>
            </a:r>
          </a:p>
          <a:p>
            <a:pPr algn="l"/>
            <a:r>
              <a:rPr kumimoji="1" lang="en-US" altLang="zh-CN" sz="32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	….</a:t>
            </a:r>
          </a:p>
          <a:p>
            <a:pPr algn="l"/>
            <a:r>
              <a:rPr kumimoji="1" lang="en-US" altLang="zh-CN" sz="3200" i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	&lt;/div&gt;</a:t>
            </a:r>
            <a:endParaRPr kumimoji="1" lang="zh-CN" altLang="en-US" sz="3200" i="1" dirty="0" smtClean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algn="l"/>
            <a:r>
              <a:rPr kumimoji="1" lang="en-US" altLang="zh-CN" sz="32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&lt;/body&gt;</a:t>
            </a:r>
          </a:p>
          <a:p>
            <a:pPr algn="l"/>
            <a:r>
              <a:rPr kumimoji="1" lang="en-US" altLang="zh-CN" sz="3200" i="1" dirty="0" smtClean="0">
                <a:latin typeface="STSong" charset="-122"/>
                <a:ea typeface="STSong" charset="-122"/>
                <a:cs typeface="STSong" charset="-122"/>
              </a:rPr>
              <a:t>&lt;html&gt;</a:t>
            </a:r>
            <a:endParaRPr kumimoji="1" lang="en-US" altLang="zh-CN" sz="3200" i="1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" name="下箭头 1"/>
          <p:cNvSpPr/>
          <p:nvPr/>
        </p:nvSpPr>
        <p:spPr bwMode="auto">
          <a:xfrm>
            <a:off x="8682064" y="1420416"/>
            <a:ext cx="484632" cy="978408"/>
          </a:xfrm>
          <a:prstGeom prst="downArrow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56440" y="2428528"/>
            <a:ext cx="19303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停止解析</a:t>
            </a:r>
          </a:p>
          <a:p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下载</a:t>
            </a:r>
            <a:r>
              <a:rPr kumimoji="1" lang="en-US" altLang="zh-CN" sz="2800" dirty="0" err="1" smtClean="0">
                <a:latin typeface="STSong" charset="-122"/>
                <a:ea typeface="STSong" charset="-122"/>
                <a:cs typeface="STSong" charset="-122"/>
              </a:rPr>
              <a:t>login.js</a:t>
            </a:r>
            <a:endParaRPr kumimoji="1" lang="zh-CN" altLang="en-US" sz="2800" dirty="0">
              <a:latin typeface="STSong" charset="-122"/>
              <a:ea typeface="STSong" charset="-122"/>
              <a:cs typeface="STSong" charset="-122"/>
            </a:endParaRPr>
          </a:p>
          <a:p>
            <a:r>
              <a:rPr kumimoji="1" lang="zh-CN" altLang="en-US" sz="2800" dirty="0">
                <a:latin typeface="STSong" charset="-122"/>
                <a:ea typeface="STSong" charset="-122"/>
                <a:cs typeface="STSong" charset="-122"/>
              </a:rPr>
              <a:t>执行脚本</a:t>
            </a:r>
          </a:p>
        </p:txBody>
      </p:sp>
      <p:sp>
        <p:nvSpPr>
          <p:cNvPr id="9" name="下箭头 8"/>
          <p:cNvSpPr/>
          <p:nvPr/>
        </p:nvSpPr>
        <p:spPr bwMode="auto">
          <a:xfrm>
            <a:off x="8682064" y="3957539"/>
            <a:ext cx="484632" cy="978408"/>
          </a:xfrm>
          <a:prstGeom prst="downArrow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62440" y="4929644"/>
            <a:ext cx="37811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8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停止</a:t>
            </a:r>
            <a:r>
              <a:rPr kumimoji="1" lang="zh-CN" altLang="en-US" sz="2800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解析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，执行</a:t>
            </a:r>
            <a:r>
              <a:rPr kumimoji="1" lang="zh-CN" altLang="en-US" sz="2800" dirty="0">
                <a:latin typeface="STSong" charset="-122"/>
                <a:ea typeface="STSong" charset="-122"/>
                <a:cs typeface="STSong" charset="-122"/>
              </a:rPr>
              <a:t>脚本</a:t>
            </a:r>
          </a:p>
        </p:txBody>
      </p:sp>
      <p:sp>
        <p:nvSpPr>
          <p:cNvPr id="11" name="下箭头 10"/>
          <p:cNvSpPr/>
          <p:nvPr/>
        </p:nvSpPr>
        <p:spPr bwMode="auto">
          <a:xfrm>
            <a:off x="8689965" y="5549065"/>
            <a:ext cx="484632" cy="1127935"/>
          </a:xfrm>
          <a:prstGeom prst="downArrow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174597" y="171234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STSong" charset="-122"/>
                <a:ea typeface="STSong" charset="-122"/>
                <a:cs typeface="STSong" charset="-122"/>
              </a:rPr>
              <a:t>解析</a:t>
            </a:r>
          </a:p>
        </p:txBody>
      </p:sp>
      <p:sp>
        <p:nvSpPr>
          <p:cNvPr id="13" name="矩形 12"/>
          <p:cNvSpPr/>
          <p:nvPr/>
        </p:nvSpPr>
        <p:spPr>
          <a:xfrm>
            <a:off x="9166696" y="413755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STSong" charset="-122"/>
                <a:ea typeface="STSong" charset="-122"/>
                <a:cs typeface="STSong" charset="-122"/>
              </a:rPr>
              <a:t>解析</a:t>
            </a:r>
          </a:p>
        </p:txBody>
      </p:sp>
      <p:sp>
        <p:nvSpPr>
          <p:cNvPr id="15" name="矩形 14"/>
          <p:cNvSpPr/>
          <p:nvPr/>
        </p:nvSpPr>
        <p:spPr>
          <a:xfrm>
            <a:off x="9174597" y="579374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STSong" charset="-122"/>
                <a:ea typeface="STSong" charset="-122"/>
                <a:cs typeface="STSong" charset="-122"/>
              </a:rPr>
              <a:t>解析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427" y="6878651"/>
            <a:ext cx="751372" cy="100182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642660" y="6893024"/>
            <a:ext cx="69084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1.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如果脚本里面会搜索一个元素，而这个元素在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script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之后定义？</a:t>
            </a:r>
          </a:p>
          <a:p>
            <a:pPr algn="l"/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2.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如果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head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里面有外部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.</a:t>
            </a: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css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文件，它的处理和外部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.</a:t>
            </a: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js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文件有什么区别？</a:t>
            </a:r>
            <a:endParaRPr kumimoji="1" lang="zh-CN" altLang="en-US" sz="2400" dirty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4994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1"/>
          <p:cNvSpPr/>
          <p:nvPr/>
        </p:nvSpPr>
        <p:spPr>
          <a:xfrm>
            <a:off x="5563167" y="12104070"/>
            <a:ext cx="516215" cy="693122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72255" tIns="72255" rIns="72255" bIns="72255" anchor="ctr" anchorCtr="0" compatLnSpc="1">
            <a:spAutoFit/>
          </a:bodyPr>
          <a:lstStyle/>
          <a:p>
            <a:pPr algn="l" defTabSz="1300460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zh-CN" sz="3556">
                <a:latin typeface="微软雅黑" pitchFamily="34" charset="-122"/>
                <a:ea typeface="微软雅黑" pitchFamily="34" charset="-122"/>
                <a:cs typeface="Heiti SC Light"/>
              </a:rPr>
              <a:t>…</a:t>
            </a:r>
          </a:p>
        </p:txBody>
      </p:sp>
      <p:sp>
        <p:nvSpPr>
          <p:cNvPr id="25" name="矩形 3"/>
          <p:cNvSpPr/>
          <p:nvPr/>
        </p:nvSpPr>
        <p:spPr>
          <a:xfrm>
            <a:off x="-7118" y="1780456"/>
            <a:ext cx="13004801" cy="5616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261" tIns="73129" rIns="146261" bIns="73129" anchor="ctr"/>
          <a:lstStyle/>
          <a:p>
            <a:pPr algn="ctr">
              <a:defRPr/>
            </a:pPr>
            <a:endParaRPr lang="zh-CN" altLang="en-US" sz="227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6" name="图片 2" descr="iblrak00648723.jpg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4"/>
          <a:stretch>
            <a:fillRect/>
          </a:stretch>
        </p:blipFill>
        <p:spPr bwMode="auto">
          <a:xfrm>
            <a:off x="2" y="2535240"/>
            <a:ext cx="7014455" cy="421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7438504" y="3365205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环境搭建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标题 1"/>
          <p:cNvSpPr>
            <a:spLocks noGrp="1"/>
          </p:cNvSpPr>
          <p:nvPr>
            <p:ph type="title"/>
          </p:nvPr>
        </p:nvSpPr>
        <p:spPr>
          <a:xfrm>
            <a:off x="557275" y="3469719"/>
            <a:ext cx="5899908" cy="2341539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zh-CN" altLang="en-US" sz="7680" dirty="0" smtClean="0">
                <a:solidFill>
                  <a:srgbClr val="0070C0"/>
                </a:solidFill>
              </a:rPr>
              <a:t>目录</a:t>
            </a:r>
            <a:r>
              <a:rPr lang="en-US" altLang="zh-CN" sz="4551" dirty="0">
                <a:solidFill>
                  <a:srgbClr val="0070C0"/>
                </a:solidFill>
              </a:rPr>
              <a:t/>
            </a:r>
            <a:br>
              <a:rPr lang="en-US" altLang="zh-CN" sz="4551" dirty="0">
                <a:solidFill>
                  <a:srgbClr val="0070C0"/>
                </a:solidFill>
              </a:rPr>
            </a:br>
            <a:r>
              <a:rPr lang="zh-CN" altLang="en-US" sz="4551" dirty="0">
                <a:solidFill>
                  <a:srgbClr val="0070C0"/>
                </a:solidFill>
              </a:rPr>
              <a:t> </a:t>
            </a:r>
            <a:r>
              <a:rPr lang="en-US" altLang="zh-CN" b="0" dirty="0" smtClean="0">
                <a:solidFill>
                  <a:srgbClr val="0070C0"/>
                </a:solidFill>
                <a:latin typeface="Impact" pitchFamily="34" charset="0"/>
              </a:rPr>
              <a:t>CONTENTS</a:t>
            </a:r>
            <a:endParaRPr lang="zh-CN" altLang="en-US" b="0" dirty="0">
              <a:solidFill>
                <a:srgbClr val="0070C0"/>
              </a:solidFill>
              <a:latin typeface="Impact" pitchFamily="34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431467" y="4589341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开发基础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7438504" y="2248795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能做什么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7431467" y="5884912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其他资源</a:t>
            </a:r>
            <a:endParaRPr lang="en-US" altLang="zh-CN" sz="3413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64442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zh-CN" altLang="en-US" sz="4000" kern="0" dirty="0" smtClean="0"/>
              <a:t>其他资源</a:t>
            </a:r>
            <a:endParaRPr lang="zh-CN" altLang="en-US" sz="4000" kern="0" dirty="0"/>
          </a:p>
        </p:txBody>
      </p:sp>
      <p:sp>
        <p:nvSpPr>
          <p:cNvPr id="2" name="矩形 1"/>
          <p:cNvSpPr/>
          <p:nvPr/>
        </p:nvSpPr>
        <p:spPr>
          <a:xfrm>
            <a:off x="359594" y="1348408"/>
            <a:ext cx="1247951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smtClean="0">
                <a:solidFill>
                  <a:schemeClr val="tx1"/>
                </a:solidFill>
                <a:latin typeface="HelveticaNeue" charset="0"/>
              </a:rPr>
              <a:t>1. </a:t>
            </a:r>
            <a:r>
              <a:rPr lang="en-US" altLang="zh-CN" sz="3200" dirty="0" smtClean="0">
                <a:solidFill>
                  <a:schemeClr val="tx1"/>
                </a:solidFill>
                <a:latin typeface="HelveticaNeue" charset="0"/>
              </a:rPr>
              <a:t>HTML/CSS/JavaScript</a:t>
            </a:r>
            <a:r>
              <a:rPr lang="zh-CN" altLang="en-US" sz="3200" dirty="0" smtClean="0">
                <a:solidFill>
                  <a:schemeClr val="tx1"/>
                </a:solidFill>
                <a:latin typeface="HelveticaNeue" charset="0"/>
              </a:rPr>
              <a:t>入门基础</a:t>
            </a:r>
          </a:p>
          <a:p>
            <a:pPr algn="l"/>
            <a:r>
              <a:rPr lang="en-US" altLang="zh-CN" sz="3600" u="sng" dirty="0" smtClean="0">
                <a:solidFill>
                  <a:srgbClr val="0000E9"/>
                </a:solidFill>
                <a:latin typeface="HelveticaNeue" charset="0"/>
              </a:rPr>
              <a:t>http</a:t>
            </a:r>
            <a:r>
              <a:rPr lang="en-US" altLang="zh-CN" sz="3600" u="sng" dirty="0">
                <a:solidFill>
                  <a:srgbClr val="0000E9"/>
                </a:solidFill>
                <a:latin typeface="HelveticaNeue" charset="0"/>
              </a:rPr>
              <a:t>://www.w3school.com.cn/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75161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2.png" descr="图片2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703" y="1803965"/>
            <a:ext cx="12946098" cy="6240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728" y="3652664"/>
            <a:ext cx="8730827" cy="22261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52619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zh-CN" altLang="en-US" sz="4000" kern="0" dirty="0" smtClean="0"/>
              <a:t>前端开发能做什么</a:t>
            </a:r>
            <a:endParaRPr lang="zh-CN" altLang="en-US" sz="4000" kern="0" dirty="0"/>
          </a:p>
        </p:txBody>
      </p:sp>
      <p:pic>
        <p:nvPicPr>
          <p:cNvPr id="6" name="9FBB767E5E8A3D9891DE98F4620DE1AA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8999" y="2860576"/>
            <a:ext cx="3334644" cy="5928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首页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8930" y="2860576"/>
            <a:ext cx="3315529" cy="592825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五边形 2"/>
          <p:cNvSpPr/>
          <p:nvPr/>
        </p:nvSpPr>
        <p:spPr bwMode="auto">
          <a:xfrm>
            <a:off x="381720" y="1188066"/>
            <a:ext cx="2592288" cy="769794"/>
          </a:xfrm>
          <a:prstGeom prst="homePlate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7744" y="1249797"/>
            <a:ext cx="1784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APP</a:t>
            </a:r>
            <a:endParaRPr kumimoji="1" lang="zh-CN" alt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七角星 4"/>
          <p:cNvSpPr/>
          <p:nvPr/>
        </p:nvSpPr>
        <p:spPr bwMode="auto">
          <a:xfrm>
            <a:off x="3201774" y="1302513"/>
            <a:ext cx="616910" cy="520972"/>
          </a:xfrm>
          <a:prstGeom prst="star7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1800" y="2297089"/>
            <a:ext cx="1515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+mn-lt"/>
                <a:ea typeface="STSong" charset="-122"/>
                <a:cs typeface="STSong" charset="-122"/>
              </a:rPr>
              <a:t>长安</a:t>
            </a:r>
            <a:r>
              <a:rPr kumimoji="1" lang="en-US" altLang="zh-CN" sz="2400" dirty="0" err="1" smtClean="0">
                <a:latin typeface="+mn-lt"/>
                <a:ea typeface="STSong" charset="-122"/>
                <a:cs typeface="STSong" charset="-122"/>
              </a:rPr>
              <a:t>InCall</a:t>
            </a:r>
            <a:endParaRPr kumimoji="1" lang="zh-CN" altLang="en-US" sz="2400" dirty="0">
              <a:latin typeface="+mn-lt"/>
              <a:ea typeface="STSong" charset="-122"/>
              <a:cs typeface="STSong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07179" y="230841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+mn-lt"/>
                <a:ea typeface="STSong" charset="-122"/>
                <a:cs typeface="STSong" charset="-122"/>
                <a:hlinkClick r:id="rId4"/>
              </a:rPr>
              <a:t>北斗安全卫士</a:t>
            </a:r>
            <a:endParaRPr kumimoji="1" lang="zh-CN" altLang="en-US" sz="2400" dirty="0">
              <a:latin typeface="+mn-lt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86955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1"/>
          <p:cNvSpPr/>
          <p:nvPr/>
        </p:nvSpPr>
        <p:spPr>
          <a:xfrm>
            <a:off x="5563167" y="12104070"/>
            <a:ext cx="516215" cy="693122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72255" tIns="72255" rIns="72255" bIns="72255" anchor="ctr" anchorCtr="0" compatLnSpc="1">
            <a:spAutoFit/>
          </a:bodyPr>
          <a:lstStyle/>
          <a:p>
            <a:pPr algn="l" defTabSz="1300460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zh-CN" sz="3556">
                <a:latin typeface="微软雅黑" pitchFamily="34" charset="-122"/>
                <a:ea typeface="微软雅黑" pitchFamily="34" charset="-122"/>
                <a:cs typeface="Heiti SC Light"/>
              </a:rPr>
              <a:t>…</a:t>
            </a:r>
          </a:p>
        </p:txBody>
      </p:sp>
      <p:sp>
        <p:nvSpPr>
          <p:cNvPr id="25" name="矩形 3"/>
          <p:cNvSpPr/>
          <p:nvPr/>
        </p:nvSpPr>
        <p:spPr>
          <a:xfrm>
            <a:off x="-7118" y="1780456"/>
            <a:ext cx="13004801" cy="5616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261" tIns="73129" rIns="146261" bIns="73129" anchor="ctr"/>
          <a:lstStyle/>
          <a:p>
            <a:pPr algn="ctr">
              <a:defRPr/>
            </a:pPr>
            <a:endParaRPr lang="zh-CN" altLang="en-US" sz="227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6" name="图片 2" descr="iblrak00648723.jpg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4"/>
          <a:stretch>
            <a:fillRect/>
          </a:stretch>
        </p:blipFill>
        <p:spPr bwMode="auto">
          <a:xfrm>
            <a:off x="2" y="2535240"/>
            <a:ext cx="7014455" cy="421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7438504" y="3365205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环境搭建</a:t>
            </a:r>
            <a:endParaRPr lang="en-US" altLang="zh-CN" sz="3413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标题 1"/>
          <p:cNvSpPr>
            <a:spLocks noGrp="1"/>
          </p:cNvSpPr>
          <p:nvPr>
            <p:ph type="title"/>
          </p:nvPr>
        </p:nvSpPr>
        <p:spPr>
          <a:xfrm>
            <a:off x="557275" y="3469719"/>
            <a:ext cx="5899908" cy="2341539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zh-CN" altLang="en-US" sz="7680" dirty="0" smtClean="0">
                <a:solidFill>
                  <a:srgbClr val="0070C0"/>
                </a:solidFill>
              </a:rPr>
              <a:t>目录</a:t>
            </a:r>
            <a:r>
              <a:rPr lang="en-US" altLang="zh-CN" sz="4551" dirty="0">
                <a:solidFill>
                  <a:srgbClr val="0070C0"/>
                </a:solidFill>
              </a:rPr>
              <a:t/>
            </a:r>
            <a:br>
              <a:rPr lang="en-US" altLang="zh-CN" sz="4551" dirty="0">
                <a:solidFill>
                  <a:srgbClr val="0070C0"/>
                </a:solidFill>
              </a:rPr>
            </a:br>
            <a:r>
              <a:rPr lang="zh-CN" altLang="en-US" sz="4551" dirty="0">
                <a:solidFill>
                  <a:srgbClr val="0070C0"/>
                </a:solidFill>
              </a:rPr>
              <a:t> </a:t>
            </a:r>
            <a:r>
              <a:rPr lang="en-US" altLang="zh-CN" b="0" dirty="0" smtClean="0">
                <a:solidFill>
                  <a:srgbClr val="0070C0"/>
                </a:solidFill>
                <a:latin typeface="Impact" pitchFamily="34" charset="0"/>
              </a:rPr>
              <a:t>CONTENTS</a:t>
            </a:r>
            <a:endParaRPr lang="zh-CN" altLang="en-US" b="0" dirty="0">
              <a:solidFill>
                <a:srgbClr val="0070C0"/>
              </a:solidFill>
              <a:latin typeface="Impact" pitchFamily="34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431467" y="4589341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开发基础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7438504" y="2248795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能做什么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7431467" y="5884912"/>
            <a:ext cx="2045858" cy="9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261" tIns="73129" rIns="146261" bIns="7312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413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其他资源</a:t>
            </a:r>
            <a:endParaRPr lang="en-US" altLang="zh-CN" sz="341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2112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zh-CN" altLang="en-US" sz="4000" kern="0" dirty="0" smtClean="0"/>
              <a:t>工具搭建</a:t>
            </a:r>
            <a:endParaRPr lang="zh-CN" altLang="en-US" sz="4000" kern="0" dirty="0"/>
          </a:p>
        </p:txBody>
      </p:sp>
      <p:sp>
        <p:nvSpPr>
          <p:cNvPr id="2" name="文本框 1"/>
          <p:cNvSpPr txBox="1"/>
          <p:nvPr/>
        </p:nvSpPr>
        <p:spPr>
          <a:xfrm>
            <a:off x="356388" y="1348408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Wingdings" charset="2"/>
              <a:buChar char="l"/>
            </a:pP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编辑工具</a:t>
            </a:r>
            <a:endParaRPr kumimoji="1" lang="zh-CN" altLang="en-US" sz="32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2782" y="2029455"/>
            <a:ext cx="6415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Notepad++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、</a:t>
            </a:r>
            <a:r>
              <a:rPr kumimoji="1" lang="en-US" altLang="zh-CN" sz="2800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Sublime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、</a:t>
            </a: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VIM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、</a:t>
            </a: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EMACS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81720" y="2572544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 algn="l">
              <a:buFont typeface="Wingdings" charset="2"/>
              <a:buChar char="l"/>
            </a:pP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调试工具</a:t>
            </a:r>
            <a:endParaRPr kumimoji="1" lang="zh-CN" altLang="en-US" sz="32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1720" y="3273460"/>
            <a:ext cx="1353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Chrome</a:t>
            </a:r>
            <a:endParaRPr kumimoji="1" lang="zh-CN" altLang="en-US" sz="2800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1720" y="3858315"/>
            <a:ext cx="3166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 algn="l">
              <a:buFont typeface="Wingdings" charset="2"/>
              <a:buChar char="l"/>
            </a:pP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代码管理工具</a:t>
            </a:r>
            <a:endParaRPr kumimoji="1" lang="zh-CN" altLang="en-US" sz="32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5026" y="4620866"/>
            <a:ext cx="3036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800" dirty="0" err="1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TortoiseSVN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、</a:t>
            </a:r>
            <a:r>
              <a:rPr kumimoji="1" lang="en-US" altLang="zh-CN" sz="2800" dirty="0" err="1" smtClean="0">
                <a:latin typeface="STSong" charset="-122"/>
                <a:ea typeface="STSong" charset="-122"/>
                <a:cs typeface="STSong" charset="-122"/>
              </a:rPr>
              <a:t>Git</a:t>
            </a:r>
            <a:endParaRPr kumimoji="1" lang="zh-CN" altLang="en-US" sz="2800" dirty="0" smtClean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4515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zh-CN" altLang="en-US" sz="4000" kern="0" dirty="0" smtClean="0"/>
              <a:t>工具搭建－小试牛刀</a:t>
            </a:r>
            <a:endParaRPr lang="zh-CN" altLang="en-US" sz="4000" kern="0" dirty="0"/>
          </a:p>
        </p:txBody>
      </p:sp>
      <p:sp>
        <p:nvSpPr>
          <p:cNvPr id="2" name="文本框 1"/>
          <p:cNvSpPr txBox="1"/>
          <p:nvPr/>
        </p:nvSpPr>
        <p:spPr>
          <a:xfrm>
            <a:off x="382726" y="1348408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 algn="l">
              <a:buFont typeface="Wingdings" charset="2"/>
              <a:buChar char="l"/>
            </a:pP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Hello</a:t>
            </a:r>
            <a:r>
              <a:rPr kumimoji="1" lang="zh-CN" altLang="en-US" sz="3200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3200" dirty="0" smtClean="0">
                <a:latin typeface="STSong" charset="-122"/>
                <a:ea typeface="STSong" charset="-122"/>
                <a:cs typeface="STSong" charset="-122"/>
              </a:rPr>
              <a:t>World</a:t>
            </a:r>
            <a:endParaRPr kumimoji="1" lang="zh-CN" altLang="en-US" sz="32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1720" y="1918296"/>
            <a:ext cx="71960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1: 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创建</a:t>
            </a: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hello.html</a:t>
            </a:r>
            <a:endParaRPr kumimoji="1" lang="en-US" altLang="zh-CN" sz="2400" dirty="0" smtClean="0">
              <a:latin typeface="STSong" charset="-122"/>
              <a:ea typeface="STSong" charset="-122"/>
              <a:cs typeface="STSong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2: 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编辑内容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2400" i="1" dirty="0" smtClean="0">
                <a:latin typeface="STSong" charset="-122"/>
                <a:ea typeface="STSong" charset="-122"/>
                <a:cs typeface="STSong" charset="-122"/>
              </a:rPr>
              <a:t>&lt;html&gt;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2400" i="1" dirty="0" smtClean="0">
                <a:latin typeface="STSong" charset="-122"/>
                <a:ea typeface="STSong" charset="-122"/>
                <a:cs typeface="STSong" charset="-122"/>
              </a:rPr>
              <a:t>	&lt;body&gt;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2400" i="1"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kumimoji="1" lang="en-US" altLang="zh-CN" sz="2400" i="1" dirty="0" smtClean="0">
                <a:latin typeface="STSong" charset="-122"/>
                <a:ea typeface="STSong" charset="-122"/>
                <a:cs typeface="STSong" charset="-122"/>
              </a:rPr>
              <a:t>	Hello World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2400" i="1" dirty="0" smtClean="0">
                <a:latin typeface="STSong" charset="-122"/>
                <a:ea typeface="STSong" charset="-122"/>
                <a:cs typeface="STSong" charset="-122"/>
              </a:rPr>
              <a:t>	&lt;/body&gt;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2400" i="1" dirty="0" smtClean="0">
                <a:latin typeface="STSong" charset="-122"/>
                <a:ea typeface="STSong" charset="-122"/>
                <a:cs typeface="STSong" charset="-122"/>
              </a:rPr>
              <a:t>&lt;/html&gt;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3: 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使用</a:t>
            </a:r>
            <a:r>
              <a:rPr kumimoji="1" lang="en-US" altLang="zh-CN" sz="2400" dirty="0" smtClean="0">
                <a:latin typeface="STSong" charset="-122"/>
                <a:ea typeface="STSong" charset="-122"/>
                <a:cs typeface="STSong" charset="-122"/>
              </a:rPr>
              <a:t>Chrome</a:t>
            </a:r>
            <a:r>
              <a:rPr kumimoji="1" lang="zh-CN" altLang="en-US" sz="2400" dirty="0" smtClean="0">
                <a:latin typeface="STSong" charset="-122"/>
                <a:ea typeface="STSong" charset="-122"/>
                <a:cs typeface="STSong" charset="-122"/>
              </a:rPr>
              <a:t>打开</a:t>
            </a:r>
            <a:r>
              <a:rPr kumimoji="1" lang="en-US" altLang="zh-CN" sz="2400" dirty="0" err="1" smtClean="0">
                <a:latin typeface="STSong" charset="-122"/>
                <a:ea typeface="STSong" charset="-122"/>
                <a:cs typeface="STSong" charset="-122"/>
              </a:rPr>
              <a:t>hello.html</a:t>
            </a:r>
            <a:endParaRPr kumimoji="1" lang="zh-CN" altLang="en-US" sz="2400" dirty="0">
              <a:latin typeface="STSong" charset="-122"/>
              <a:ea typeface="STSong" charset="-122"/>
              <a:cs typeface="STSong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92" y="1780456"/>
            <a:ext cx="5626100" cy="43815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953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62"/>
          <p:cNvSpPr/>
          <p:nvPr/>
        </p:nvSpPr>
        <p:spPr>
          <a:xfrm>
            <a:off x="14287" y="944807"/>
            <a:ext cx="12824817" cy="4571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solidFill>
                  <a:srgbClr val="FFFFFF"/>
                </a:solidFill>
                <a:latin typeface="楷体_GB2312"/>
                <a:ea typeface="楷体_GB2312"/>
                <a:cs typeface="楷体_GB2312"/>
                <a:sym typeface="楷体_GB2312"/>
              </a:defRPr>
            </a:pPr>
            <a:endParaRPr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359594" y="158175"/>
            <a:ext cx="10388029" cy="741859"/>
          </a:xfrm>
          <a:prstGeom prst="rect">
            <a:avLst/>
          </a:prstGeom>
        </p:spPr>
        <p:txBody>
          <a:bodyPr vert="horz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itchFamily="-8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itchFamily="-8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zh-CN" altLang="en-US" sz="4000" kern="0" dirty="0" smtClean="0"/>
              <a:t>工具说明－</a:t>
            </a:r>
            <a:r>
              <a:rPr lang="en-US" altLang="zh-CN" sz="4000" kern="0" dirty="0" smtClean="0"/>
              <a:t>Chrome</a:t>
            </a:r>
            <a:endParaRPr lang="zh-CN" altLang="en-US" sz="4000" kern="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0" y="991151"/>
            <a:ext cx="13004800" cy="431769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-50328" y="5370978"/>
            <a:ext cx="120209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页面元素调试</a:t>
            </a:r>
          </a:p>
          <a:p>
            <a:pPr algn="l"/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查看页面布局结构；操作</a:t>
            </a: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DOM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树；操作</a:t>
            </a: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CSS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样式</a:t>
            </a:r>
          </a:p>
          <a:p>
            <a:pPr marL="457200" indent="-457200" algn="l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源码调试</a:t>
            </a:r>
          </a:p>
          <a:p>
            <a:pPr algn="l"/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查看页面源码；调试</a:t>
            </a: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JS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源码</a:t>
            </a:r>
          </a:p>
          <a:p>
            <a:pPr marL="457200" indent="-457200" algn="l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控制台调试</a:t>
            </a:r>
          </a:p>
          <a:p>
            <a:pPr algn="l"/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查看控制台</a:t>
            </a:r>
            <a:r>
              <a:rPr kumimoji="1" lang="en-US" altLang="zh-CN" sz="2800" dirty="0" smtClean="0">
                <a:latin typeface="STSong" charset="-122"/>
                <a:ea typeface="STSong" charset="-122"/>
                <a:cs typeface="STSong" charset="-122"/>
              </a:rPr>
              <a:t>LOG</a:t>
            </a:r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输出；调试执行程序；测试简短代码</a:t>
            </a:r>
          </a:p>
          <a:p>
            <a:pPr lvl="1" algn="l">
              <a:lnSpc>
                <a:spcPct val="150000"/>
              </a:lnSpc>
            </a:pPr>
            <a:endParaRPr kumimoji="1" lang="zh-CN" altLang="en-US" sz="2800" dirty="0" smtClean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3825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标题与副标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2C008C"/>
      </a:accent1>
      <a:accent2>
        <a:srgbClr val="333399"/>
      </a:accent2>
      <a:accent3>
        <a:srgbClr val="FFFFFF"/>
      </a:accent3>
      <a:accent4>
        <a:srgbClr val="000000"/>
      </a:accent4>
      <a:accent5>
        <a:srgbClr val="ACAAC5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副标题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副标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3875</TotalTime>
  <Pages>0</Pages>
  <Words>1921</Words>
  <Characters>0</Characters>
  <Application>Microsoft Macintosh PowerPoint</Application>
  <PresentationFormat>自定义</PresentationFormat>
  <Lines>0</Lines>
  <Paragraphs>439</Paragraphs>
  <Slides>43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5" baseType="lpstr">
      <vt:lpstr>Calibri</vt:lpstr>
      <vt:lpstr>Gill Sans</vt:lpstr>
      <vt:lpstr>Heiti SC Light</vt:lpstr>
      <vt:lpstr>HelveticaNeue</vt:lpstr>
      <vt:lpstr>Impact</vt:lpstr>
      <vt:lpstr>STSong</vt:lpstr>
      <vt:lpstr>Wingdings</vt:lpstr>
      <vt:lpstr>楷体_GB2312</vt:lpstr>
      <vt:lpstr>宋体</vt:lpstr>
      <vt:lpstr>微软雅黑</vt:lpstr>
      <vt:lpstr>Arial</vt:lpstr>
      <vt:lpstr>标题与副标题</vt:lpstr>
      <vt:lpstr>前端开发培训－1</vt:lpstr>
      <vt:lpstr>目录  CONTENTS</vt:lpstr>
      <vt:lpstr>PowerPoint 演示文稿</vt:lpstr>
      <vt:lpstr>PowerPoint 演示文稿</vt:lpstr>
      <vt:lpstr>PowerPoint 演示文稿</vt:lpstr>
      <vt:lpstr>目录  CONTENTS</vt:lpstr>
      <vt:lpstr>PowerPoint 演示文稿</vt:lpstr>
      <vt:lpstr>PowerPoint 演示文稿</vt:lpstr>
      <vt:lpstr>PowerPoint 演示文稿</vt:lpstr>
      <vt:lpstr>目录  CONTENTS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  CONTENTS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FOSS-NAP</dc:creator>
  <cp:lastModifiedBy>Microsoft Office 用户</cp:lastModifiedBy>
  <cp:revision>617</cp:revision>
  <dcterms:modified xsi:type="dcterms:W3CDTF">2016-09-29T07:42:21Z</dcterms:modified>
</cp:coreProperties>
</file>